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5" r:id="rId3"/>
    <p:sldMasterId id="2147483755" r:id="rId4"/>
  </p:sldMasterIdLst>
  <p:notesMasterIdLst>
    <p:notesMasterId r:id="rId33"/>
  </p:notesMasterIdLst>
  <p:handoutMasterIdLst>
    <p:handoutMasterId r:id="rId34"/>
  </p:handoutMasterIdLst>
  <p:sldIdLst>
    <p:sldId id="271" r:id="rId5"/>
    <p:sldId id="295" r:id="rId6"/>
    <p:sldId id="266" r:id="rId7"/>
    <p:sldId id="265" r:id="rId8"/>
    <p:sldId id="296" r:id="rId9"/>
    <p:sldId id="280" r:id="rId10"/>
    <p:sldId id="278" r:id="rId11"/>
    <p:sldId id="279" r:id="rId12"/>
    <p:sldId id="282" r:id="rId13"/>
    <p:sldId id="283" r:id="rId14"/>
    <p:sldId id="294" r:id="rId15"/>
    <p:sldId id="284" r:id="rId16"/>
    <p:sldId id="285" r:id="rId17"/>
    <p:sldId id="277" r:id="rId18"/>
    <p:sldId id="301" r:id="rId19"/>
    <p:sldId id="288" r:id="rId20"/>
    <p:sldId id="270" r:id="rId21"/>
    <p:sldId id="272" r:id="rId22"/>
    <p:sldId id="286" r:id="rId23"/>
    <p:sldId id="287" r:id="rId24"/>
    <p:sldId id="293" r:id="rId25"/>
    <p:sldId id="269" r:id="rId26"/>
    <p:sldId id="267" r:id="rId27"/>
    <p:sldId id="290" r:id="rId28"/>
    <p:sldId id="291" r:id="rId29"/>
    <p:sldId id="292" r:id="rId30"/>
    <p:sldId id="261" r:id="rId31"/>
    <p:sldId id="262" r:id="rId32"/>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onsolas" panose="020B0609020204030204" pitchFamily="49" charset="0"/>
      <p:regular r:id="rId41"/>
      <p:bold r:id="rId42"/>
      <p:italic r:id="rId43"/>
      <p:boldItalic r:id="rId44"/>
    </p:embeddedFont>
    <p:embeddedFont>
      <p:font typeface="MS PGothic" panose="020B0600070205080204" pitchFamily="34" charset="-128"/>
      <p:regular r:id="rId45"/>
    </p:embeddedFont>
    <p:embeddedFont>
      <p:font typeface="Segoe UI" panose="020B0502040204020203" pitchFamily="34" charset="0"/>
      <p:regular r:id="rId46"/>
      <p:bold r:id="rId47"/>
      <p:italic r:id="rId48"/>
      <p:boldItalic r:id="rId49"/>
    </p:embeddedFont>
    <p:embeddedFont>
      <p:font typeface="Segoe UI Light" panose="020B0502040204020203" pitchFamily="34" charset="0"/>
      <p:regular r:id="rId50"/>
      <p:italic r:id="rId51"/>
    </p:embeddedFont>
    <p:embeddedFont>
      <p:font typeface="Segoe UI Semibold" panose="020B0702040204020203" pitchFamily="34" charset="0"/>
      <p:bold r:id="rId52"/>
      <p:boldItalic r:id="rId53"/>
    </p:embeddedFont>
    <p:embeddedFont>
      <p:font typeface="Segoe UI Semilight" panose="020B0402040204020203" pitchFamily="34" charset="0"/>
      <p:regular r:id="rId54"/>
      <p:italic r:id="rId55"/>
    </p:embeddedFont>
    <p:embeddedFont>
      <p:font typeface="Verdana" panose="020B0604030504040204" pitchFamily="34" charset="0"/>
      <p:regular r:id="rId56"/>
      <p:bold r:id="rId57"/>
      <p:italic r:id="rId58"/>
      <p:boldItalic r:id="rId59"/>
    </p:embeddedFont>
  </p:embeddedFontLst>
  <p:custDataLst>
    <p:tags r:id="rId60"/>
  </p:custData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E8D241CE-01F0-4A1E-9A67-6A1FD99564F6}">
          <p14:sldIdLst>
            <p14:sldId id="271"/>
          </p14:sldIdLst>
        </p14:section>
        <p14:section name="Default Section" id="{124D189A-B8DC-45E2-8AA1-9E4FD32268DC}">
          <p14:sldIdLst>
            <p14:sldId id="295"/>
            <p14:sldId id="266"/>
            <p14:sldId id="265"/>
            <p14:sldId id="296"/>
            <p14:sldId id="280"/>
            <p14:sldId id="278"/>
            <p14:sldId id="279"/>
            <p14:sldId id="282"/>
            <p14:sldId id="283"/>
            <p14:sldId id="294"/>
            <p14:sldId id="284"/>
            <p14:sldId id="285"/>
            <p14:sldId id="277"/>
            <p14:sldId id="301"/>
            <p14:sldId id="288"/>
            <p14:sldId id="270"/>
            <p14:sldId id="272"/>
            <p14:sldId id="286"/>
            <p14:sldId id="287"/>
            <p14:sldId id="293"/>
            <p14:sldId id="269"/>
            <p14:sldId id="267"/>
            <p14:sldId id="290"/>
            <p14:sldId id="291"/>
            <p14:sldId id="292"/>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4614" autoAdjust="0"/>
  </p:normalViewPr>
  <p:slideViewPr>
    <p:cSldViewPr snapToGrid="0">
      <p:cViewPr>
        <p:scale>
          <a:sx n="58" d="100"/>
          <a:sy n="58" d="100"/>
        </p:scale>
        <p:origin x="67" y="782"/>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6/14/2018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7 HTTP and HTTPS load balancing</a:t>
            </a:r>
          </a:p>
          <a:p>
            <a:endParaRPr lang="en-US" dirty="0"/>
          </a:p>
          <a:p>
            <a:r>
              <a:rPr lang="en-US" dirty="0"/>
              <a:t>Multiple Websites  (20)</a:t>
            </a:r>
          </a:p>
          <a:p>
            <a:endParaRPr lang="en-US" dirty="0"/>
          </a:p>
          <a:p>
            <a:r>
              <a:rPr lang="en-US" dirty="0"/>
              <a:t>Round Robin</a:t>
            </a:r>
          </a:p>
          <a:p>
            <a:endParaRPr lang="en-US" dirty="0"/>
          </a:p>
          <a:p>
            <a:r>
              <a:rPr lang="en-US" dirty="0"/>
              <a:t>Session affinity </a:t>
            </a:r>
          </a:p>
          <a:p>
            <a:endParaRPr lang="en-US" dirty="0"/>
          </a:p>
          <a:p>
            <a:r>
              <a:rPr lang="en-US" dirty="0"/>
              <a:t>End-to-End Encryption – SSL offload</a:t>
            </a:r>
          </a:p>
          <a:p>
            <a:endParaRPr lang="en-US" dirty="0"/>
          </a:p>
          <a:p>
            <a:r>
              <a:rPr lang="en-US" dirty="0"/>
              <a:t>Drop CA certificate on the App GW external interface </a:t>
            </a:r>
          </a:p>
          <a:p>
            <a:r>
              <a:rPr lang="en-US" dirty="0"/>
              <a:t>And use self signed certificate to encrypt the outbound traffic</a:t>
            </a:r>
          </a:p>
          <a:p>
            <a:endParaRPr lang="en-US" dirty="0"/>
          </a:p>
          <a:p>
            <a:r>
              <a:rPr lang="en-US" dirty="0"/>
              <a:t>Redirect</a:t>
            </a:r>
          </a:p>
          <a:p>
            <a:endParaRPr lang="en-US" dirty="0"/>
          </a:p>
          <a:p>
            <a:r>
              <a:rPr lang="en-US" dirty="0"/>
              <a:t>WAF – SQL Injection</a:t>
            </a:r>
          </a:p>
          <a:p>
            <a:r>
              <a:rPr lang="en-US" dirty="0"/>
              <a:t>            HTTP Protocol violations </a:t>
            </a:r>
          </a:p>
          <a:p>
            <a:endParaRPr lang="en-US" dirty="0"/>
          </a:p>
          <a:p>
            <a:r>
              <a:rPr lang="en-US" dirty="0"/>
              <a:t>2 Frontend IP – Public &amp; Private</a:t>
            </a:r>
          </a:p>
          <a:p>
            <a:endParaRPr lang="en-US" dirty="0"/>
          </a:p>
          <a:p>
            <a:r>
              <a:rPr lang="en-US" dirty="0"/>
              <a:t>Listeners – Ports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4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pPr marL="742950" lvl="1" indent="-228600">
              <a:lnSpc>
                <a:spcPct val="90000"/>
              </a:lnSpc>
              <a:spcAft>
                <a:spcPts val="600"/>
              </a:spcAft>
              <a:buFont typeface="Arial" panose="020B0604020202020204" pitchFamily="34" charset="0"/>
              <a:buChar char="•"/>
            </a:pPr>
            <a:r>
              <a:rPr lang="en-US" sz="1700" dirty="0">
                <a:solidFill>
                  <a:srgbClr val="FFFFFF"/>
                </a:solidFill>
              </a:rPr>
              <a:t>Priority - </a:t>
            </a:r>
          </a:p>
          <a:p>
            <a:pPr marL="742950" lvl="1" indent="-228600">
              <a:lnSpc>
                <a:spcPct val="90000"/>
              </a:lnSpc>
              <a:spcAft>
                <a:spcPts val="600"/>
              </a:spcAft>
              <a:buFont typeface="Arial" panose="020B0604020202020204" pitchFamily="34" charset="0"/>
              <a:buChar char="•"/>
            </a:pPr>
            <a:r>
              <a:rPr lang="en-US" sz="1700" dirty="0">
                <a:solidFill>
                  <a:srgbClr val="FFFFFF"/>
                </a:solidFill>
              </a:rPr>
              <a:t>Weighted</a:t>
            </a:r>
          </a:p>
          <a:p>
            <a:pPr marL="742950" lvl="1" indent="-228600">
              <a:lnSpc>
                <a:spcPct val="90000"/>
              </a:lnSpc>
              <a:spcAft>
                <a:spcPts val="600"/>
              </a:spcAft>
              <a:buFont typeface="Arial" panose="020B0604020202020204" pitchFamily="34" charset="0"/>
              <a:buChar char="•"/>
            </a:pPr>
            <a:r>
              <a:rPr lang="en-US" sz="1700" dirty="0">
                <a:solidFill>
                  <a:srgbClr val="FFFFFF"/>
                </a:solidFill>
              </a:rPr>
              <a:t>Performance</a:t>
            </a:r>
          </a:p>
          <a:p>
            <a:pPr marL="742950" lvl="1" indent="-228600">
              <a:lnSpc>
                <a:spcPct val="90000"/>
              </a:lnSpc>
              <a:spcAft>
                <a:spcPts val="600"/>
              </a:spcAft>
              <a:buFont typeface="Arial" panose="020B0604020202020204" pitchFamily="34" charset="0"/>
              <a:buChar char="•"/>
            </a:pPr>
            <a:r>
              <a:rPr lang="en-US" sz="1700" dirty="0">
                <a:solidFill>
                  <a:srgbClr val="FFFFFF"/>
                </a:solidFill>
              </a:rPr>
              <a:t>Geographic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73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8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Record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Private domains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Private to the Vnet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WINS or NetBIOS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Custom DNS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Split Horizon – Private and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Zone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99.99% SLA on Azure DNS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Forwarded DNS Requests are sent to reserved IP 168.63.129.16</a:t>
            </a:r>
          </a:p>
          <a:p>
            <a:r>
              <a:rPr lang="en-US" dirty="0"/>
              <a:t>20/100 DNS servers per Vnet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90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When we look at cloud and you have different connectivity options, </a:t>
            </a:r>
          </a:p>
          <a:p>
            <a:r>
              <a:rPr lang="en-US" dirty="0"/>
              <a:t>These are the four different connectivity options.  </a:t>
            </a:r>
          </a:p>
          <a:p>
            <a:r>
              <a:rPr lang="en-US" dirty="0"/>
              <a:t>We will go in depth on each one of them in a minute</a:t>
            </a:r>
          </a:p>
          <a:p>
            <a:endParaRPr lang="en-US" dirty="0"/>
          </a:p>
          <a:p>
            <a:r>
              <a:rPr lang="en-US" dirty="0"/>
              <a:t>It is clear that if you are choosing public cloud, the first type of connectivity that we can choose is </a:t>
            </a:r>
            <a:r>
              <a:rPr lang="en-US" b="1" dirty="0"/>
              <a:t>internet based connectivity</a:t>
            </a:r>
            <a:r>
              <a:rPr lang="en-US" dirty="0"/>
              <a:t> – Nothing really special to talk about</a:t>
            </a:r>
          </a:p>
          <a:p>
            <a:r>
              <a:rPr lang="en-US" dirty="0"/>
              <a:t>Its mainly about this other three that are valuable.</a:t>
            </a:r>
          </a:p>
          <a:p>
            <a:endParaRPr lang="en-US" dirty="0"/>
          </a:p>
          <a:p>
            <a:r>
              <a:rPr lang="en-US" dirty="0"/>
              <a:t>Point-to-site: Not a production or enterprise class solution</a:t>
            </a:r>
          </a:p>
          <a:p>
            <a:endParaRPr lang="en-US" dirty="0"/>
          </a:p>
          <a:p>
            <a:r>
              <a:rPr lang="en-US" dirty="0"/>
              <a:t>Site-to-Site: </a:t>
            </a:r>
          </a:p>
          <a:p>
            <a:endParaRPr lang="en-US" dirty="0"/>
          </a:p>
          <a:p>
            <a:r>
              <a:rPr lang="en-US" dirty="0"/>
              <a:t>You will have a </a:t>
            </a:r>
            <a:r>
              <a:rPr lang="en-US" b="1" dirty="0"/>
              <a:t>gateway in Azure Vnet </a:t>
            </a:r>
            <a:r>
              <a:rPr lang="en-US" dirty="0"/>
              <a:t>and you have </a:t>
            </a:r>
            <a:r>
              <a:rPr lang="en-US" b="1" dirty="0"/>
              <a:t>device on-premises </a:t>
            </a:r>
            <a:r>
              <a:rPr lang="en-US" dirty="0"/>
              <a:t>and basically we will be </a:t>
            </a:r>
            <a:r>
              <a:rPr lang="en-US" b="1" dirty="0"/>
              <a:t>creating IPSec tunnel between both of them</a:t>
            </a:r>
          </a:p>
          <a:p>
            <a:r>
              <a:rPr lang="en-US" dirty="0"/>
              <a:t>Look into </a:t>
            </a:r>
            <a:r>
              <a:rPr lang="en-US" b="1" dirty="0"/>
              <a:t>supported list of devices </a:t>
            </a:r>
            <a:r>
              <a:rPr lang="en-US" dirty="0"/>
              <a:t>while designing a solution for yourself or for any of your customers</a:t>
            </a:r>
            <a:br>
              <a:rPr lang="en-US" dirty="0"/>
            </a:br>
            <a:endParaRPr lang="en-US" dirty="0"/>
          </a:p>
          <a:p>
            <a:r>
              <a:rPr lang="en-US" dirty="0"/>
              <a:t>Support for both IKEv1 and IKEv2 tunnels</a:t>
            </a:r>
          </a:p>
          <a:p>
            <a:r>
              <a:rPr lang="en-US" dirty="0"/>
              <a:t>Maximum bandwidth in a Site-to-Site tunnel is 1.25 GBPS</a:t>
            </a:r>
          </a:p>
          <a:p>
            <a:endParaRPr lang="en-US" dirty="0"/>
          </a:p>
          <a:p>
            <a:r>
              <a:rPr lang="en-US" dirty="0"/>
              <a:t>If you want to go above that and want security (private link) then you need to look into the ExpressRoute option –</a:t>
            </a:r>
          </a:p>
          <a:p>
            <a:endParaRPr lang="en-US" dirty="0"/>
          </a:p>
          <a:p>
            <a:r>
              <a:rPr lang="en-US" dirty="0"/>
              <a:t>Has anybody hear had the joy of setting up ExpressRoute</a:t>
            </a:r>
          </a:p>
          <a:p>
            <a:endParaRPr lang="en-US" dirty="0"/>
          </a:p>
          <a:p>
            <a:r>
              <a:rPr lang="en-US" sz="1200" b="1" kern="1200" dirty="0">
                <a:solidFill>
                  <a:schemeClr val="tx1"/>
                </a:solidFill>
                <a:effectLst/>
                <a:latin typeface="+mn-lt"/>
                <a:ea typeface="+mn-ea"/>
                <a:cs typeface="+mn-cs"/>
              </a:rPr>
              <a:t>Basic-</a:t>
            </a:r>
          </a:p>
          <a:p>
            <a:r>
              <a:rPr lang="en-US" sz="1200" b="1" kern="1200" dirty="0">
                <a:solidFill>
                  <a:schemeClr val="tx1"/>
                </a:solidFill>
                <a:effectLst/>
                <a:latin typeface="+mn-lt"/>
                <a:ea typeface="+mn-ea"/>
                <a:cs typeface="+mn-cs"/>
              </a:rPr>
              <a:t>Route-based VPN</a:t>
            </a:r>
            <a:r>
              <a:rPr lang="en-US" dirty="0">
                <a:effectLst/>
              </a:rPr>
              <a:t>: 10 tunnels with P2S; no RADIUS authentication for P2S; no IKEv2 for P2S</a:t>
            </a:r>
            <a:br>
              <a:rPr lang="en-US" dirty="0">
                <a:effectLst/>
              </a:rPr>
            </a:br>
            <a:r>
              <a:rPr lang="en-US" sz="1200" b="1" kern="1200" dirty="0">
                <a:solidFill>
                  <a:schemeClr val="tx1"/>
                </a:solidFill>
                <a:effectLst/>
                <a:latin typeface="+mn-lt"/>
                <a:ea typeface="+mn-ea"/>
                <a:cs typeface="+mn-cs"/>
              </a:rPr>
              <a:t>Policy-based VPN</a:t>
            </a:r>
            <a:r>
              <a:rPr lang="en-US" dirty="0">
                <a:effectLst/>
              </a:rPr>
              <a:t>: (IKEv1): 1 tunnel; no P2S</a:t>
            </a:r>
          </a:p>
          <a:p>
            <a:r>
              <a:rPr lang="en-US" sz="1200" b="1" kern="1200" dirty="0">
                <a:solidFill>
                  <a:schemeClr val="tx1"/>
                </a:solidFill>
                <a:effectLst/>
                <a:latin typeface="+mn-lt"/>
                <a:ea typeface="+mn-ea"/>
                <a:cs typeface="+mn-cs"/>
              </a:rPr>
              <a:t>VpnGw1, VpnGw2, and VpnGw3-</a:t>
            </a:r>
          </a:p>
          <a:p>
            <a:r>
              <a:rPr lang="en-US" sz="1200" b="1" kern="1200" dirty="0">
                <a:solidFill>
                  <a:schemeClr val="tx1"/>
                </a:solidFill>
                <a:effectLst/>
                <a:latin typeface="+mn-lt"/>
                <a:ea typeface="+mn-ea"/>
                <a:cs typeface="+mn-cs"/>
              </a:rPr>
              <a:t>Route-based VPN</a:t>
            </a:r>
            <a:r>
              <a:rPr lang="en-US" dirty="0">
                <a:effectLst/>
              </a:rPr>
              <a:t>: up to 30 tunnels (*), P2S, BGP, active-active, custom IPsec/IKE policy, ExpressRoute/VPN co-existence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7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Route Based – Dynamic Routing VPN – IPSec Tunnel </a:t>
            </a:r>
          </a:p>
          <a:p>
            <a:r>
              <a:rPr lang="en-US" dirty="0"/>
              <a:t>	Basic – 10</a:t>
            </a:r>
          </a:p>
          <a:p>
            <a:r>
              <a:rPr lang="en-US" dirty="0"/>
              <a:t>	GW1,2,3 – 30 Tunnels</a:t>
            </a:r>
          </a:p>
          <a:p>
            <a:endParaRPr lang="en-US" dirty="0"/>
          </a:p>
          <a:p>
            <a:r>
              <a:rPr lang="en-US" dirty="0"/>
              <a:t>Policy Based – Static Routing VPN – Customer defined policy (access list) – VPN Client</a:t>
            </a:r>
          </a:p>
          <a:p>
            <a:r>
              <a:rPr lang="en-US" dirty="0"/>
              <a:t>	1 S2S VPN </a:t>
            </a:r>
          </a:p>
          <a:p>
            <a:endParaRPr lang="en-US" dirty="0"/>
          </a:p>
          <a:p>
            <a:r>
              <a:rPr lang="en-US" dirty="0"/>
              <a:t>IKEv1 and IKEv2 </a:t>
            </a:r>
          </a:p>
          <a:p>
            <a:endParaRPr lang="en-US" dirty="0"/>
          </a:p>
          <a:p>
            <a:r>
              <a:rPr lang="en-US" dirty="0"/>
              <a:t>Resources for VPN</a:t>
            </a:r>
          </a:p>
          <a:p>
            <a:endParaRPr lang="en-US" dirty="0"/>
          </a:p>
          <a:p>
            <a:r>
              <a:rPr lang="en-US" dirty="0"/>
              <a:t>Pre Shared Key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180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Microsoft MPLS network</a:t>
            </a:r>
          </a:p>
          <a:p>
            <a:endParaRPr lang="en-US" dirty="0"/>
          </a:p>
          <a:p>
            <a:r>
              <a:rPr lang="en-US" dirty="0"/>
              <a:t>Public and Private peering</a:t>
            </a:r>
          </a:p>
          <a:p>
            <a:endParaRPr lang="en-US" dirty="0"/>
          </a:p>
          <a:p>
            <a:r>
              <a:rPr lang="en-US" dirty="0"/>
              <a:t>Built in Redundancy </a:t>
            </a:r>
          </a:p>
          <a:p>
            <a:endParaRPr lang="en-US" dirty="0"/>
          </a:p>
          <a:p>
            <a:r>
              <a:rPr lang="en-US" dirty="0"/>
              <a:t>Dynamic Routing</a:t>
            </a:r>
          </a:p>
          <a:p>
            <a:endParaRPr lang="en-US" dirty="0"/>
          </a:p>
          <a:p>
            <a:r>
              <a:rPr lang="en-US" dirty="0"/>
              <a:t>--</a:t>
            </a:r>
          </a:p>
          <a:p>
            <a:r>
              <a:rPr lang="en-US" dirty="0"/>
              <a:t>Private line through a connectivity provider</a:t>
            </a:r>
          </a:p>
          <a:p>
            <a:endParaRPr lang="en-US" dirty="0"/>
          </a:p>
          <a:p>
            <a:r>
              <a:rPr lang="en-US" dirty="0"/>
              <a:t>Not on public internet</a:t>
            </a:r>
          </a:p>
          <a:p>
            <a:endParaRPr lang="en-US" dirty="0"/>
          </a:p>
          <a:p>
            <a:r>
              <a:rPr lang="en-US" dirty="0"/>
              <a:t>More Reliable , Faster speed, low latency, high security</a:t>
            </a:r>
          </a:p>
          <a:p>
            <a:endParaRPr lang="en-US" dirty="0"/>
          </a:p>
          <a:p>
            <a:r>
              <a:rPr lang="en-US" dirty="0"/>
              <a:t>Billing </a:t>
            </a:r>
          </a:p>
          <a:p>
            <a:endParaRPr lang="en-US" dirty="0"/>
          </a:p>
          <a:p>
            <a:r>
              <a:rPr lang="en-US" dirty="0"/>
              <a:t>Billed monthly</a:t>
            </a:r>
          </a:p>
          <a:p>
            <a:r>
              <a:rPr lang="en-US" dirty="0"/>
              <a:t>Free inbound , Billed Outbound with per GB of data Transfer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Prerequisites NW requirements</a:t>
            </a:r>
            <a:r>
              <a:rPr lang="en-US" dirty="0"/>
              <a:t>–</a:t>
            </a:r>
          </a:p>
          <a:p>
            <a:endParaRPr lang="en-US" dirty="0"/>
          </a:p>
          <a:p>
            <a:r>
              <a:rPr lang="en-US" dirty="0"/>
              <a:t>NAT – Public Peering only accepts traffic from public IP</a:t>
            </a:r>
          </a:p>
          <a:p>
            <a:endParaRPr lang="en-US" dirty="0"/>
          </a:p>
          <a:p>
            <a:r>
              <a:rPr lang="en-US" dirty="0"/>
              <a:t>Redundancy – Redundant BGP sessions setup between MS routers and peering routers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00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Co-lo</a:t>
            </a:r>
          </a:p>
          <a:p>
            <a:endParaRPr lang="en-US" dirty="0"/>
          </a:p>
          <a:p>
            <a:r>
              <a:rPr lang="en-US" dirty="0"/>
              <a:t>Infrastructure deployed at Colo </a:t>
            </a:r>
          </a:p>
          <a:p>
            <a:r>
              <a:rPr lang="en-US" dirty="0"/>
              <a:t>Provider set up layer 2 of layer 3 connection from Colo to Azure</a:t>
            </a:r>
          </a:p>
          <a:p>
            <a:endParaRPr lang="en-US" dirty="0"/>
          </a:p>
          <a:p>
            <a:r>
              <a:rPr lang="en-US" dirty="0"/>
              <a:t>Point-to-Point</a:t>
            </a:r>
          </a:p>
          <a:p>
            <a:endParaRPr lang="en-US" dirty="0"/>
          </a:p>
          <a:p>
            <a:r>
              <a:rPr lang="en-US" dirty="0"/>
              <a:t>Connect your HQ to Azure and route all the Branch office traffic to HQ and from HQ to Azure</a:t>
            </a:r>
          </a:p>
          <a:p>
            <a:endParaRPr lang="en-US" dirty="0"/>
          </a:p>
          <a:p>
            <a:r>
              <a:rPr lang="en-US" dirty="0"/>
              <a:t>IP VPN – MPLS VPN</a:t>
            </a:r>
          </a:p>
          <a:p>
            <a:endParaRPr lang="en-US" dirty="0"/>
          </a:p>
          <a:p>
            <a:r>
              <a:rPr lang="en-US" sz="1200" b="0" i="0" kern="1200" dirty="0">
                <a:solidFill>
                  <a:schemeClr val="tx1"/>
                </a:solidFill>
                <a:effectLst/>
                <a:latin typeface="+mn-lt"/>
                <a:ea typeface="+mn-ea"/>
                <a:cs typeface="+mn-cs"/>
              </a:rPr>
              <a:t>The Microsoft cloud can be interconnected to your WAN to make it look just like any other branch office.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0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Public – Azure Public Services</a:t>
            </a:r>
          </a:p>
          <a:p>
            <a:endParaRPr lang="en-US" dirty="0"/>
          </a:p>
          <a:p>
            <a:r>
              <a:rPr lang="en-US" dirty="0"/>
              <a:t>Microsoft – Office 365</a:t>
            </a:r>
          </a:p>
          <a:p>
            <a:endParaRPr lang="en-US" dirty="0"/>
          </a:p>
          <a:p>
            <a:r>
              <a:rPr lang="en-US" dirty="0"/>
              <a:t>Private – Vnet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6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98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S2S is backup for Express Route</a:t>
            </a:r>
          </a:p>
          <a:p>
            <a:endParaRPr lang="en-US" dirty="0"/>
          </a:p>
          <a:p>
            <a:r>
              <a:rPr lang="en-US" dirty="0"/>
              <a:t>Add a new branch using S2S tunnel</a:t>
            </a:r>
          </a:p>
          <a:p>
            <a:endParaRPr lang="en-US" dirty="0"/>
          </a:p>
          <a:p>
            <a:r>
              <a:rPr lang="en-US" dirty="0"/>
              <a:t>Same gateway that we use for Express Route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2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2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88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NIC or Subnet Level</a:t>
            </a:r>
          </a:p>
          <a:p>
            <a:endParaRPr lang="en-US" dirty="0"/>
          </a:p>
          <a:p>
            <a:r>
              <a:rPr lang="en-US" dirty="0"/>
              <a:t>Inputs to configure rules</a:t>
            </a:r>
          </a:p>
          <a:p>
            <a:endParaRPr lang="en-US" dirty="0"/>
          </a:p>
          <a:p>
            <a:r>
              <a:rPr lang="en-US" dirty="0"/>
              <a:t>Augmented rules = Large &amp; Complex network policies with less rules on a NSG</a:t>
            </a:r>
          </a:p>
          <a:p>
            <a:r>
              <a:rPr lang="en-US" dirty="0"/>
              <a:t>multiple ports and IPs on a single rules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024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Security as extension on application level</a:t>
            </a:r>
          </a:p>
          <a:p>
            <a:endParaRPr lang="en-US" dirty="0"/>
          </a:p>
          <a:p>
            <a:r>
              <a:rPr lang="en-US" dirty="0"/>
              <a:t>NIC of VM to ASG</a:t>
            </a:r>
          </a:p>
          <a:p>
            <a:endParaRPr lang="en-US" dirty="0"/>
          </a:p>
          <a:p>
            <a:r>
              <a:rPr lang="en-US" dirty="0"/>
              <a:t>ASG as source or destination on NSG</a:t>
            </a:r>
          </a:p>
          <a:p>
            <a:endParaRPr lang="en-US" dirty="0"/>
          </a:p>
          <a:p>
            <a:r>
              <a:rPr lang="en-US" dirty="0"/>
              <a:t>Reduce –</a:t>
            </a:r>
          </a:p>
          <a:p>
            <a:endParaRPr lang="en-US" dirty="0"/>
          </a:p>
          <a:p>
            <a:r>
              <a:rPr lang="en-US" dirty="0"/>
              <a:t>Complexity of explicit IP addresses</a:t>
            </a:r>
          </a:p>
          <a:p>
            <a:r>
              <a:rPr lang="en-US" dirty="0"/>
              <a:t>Multiple rule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989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33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Defines the traffic threshold on the DDOS policy </a:t>
            </a:r>
          </a:p>
          <a:p>
            <a:r>
              <a:rPr lang="en-US" dirty="0"/>
              <a:t>Auto-trigger DDOS mitigation</a:t>
            </a:r>
          </a:p>
          <a:p>
            <a:r>
              <a:rPr lang="en-US" dirty="0"/>
              <a:t>Redirected to the DDOS protection service</a:t>
            </a:r>
          </a:p>
          <a:p>
            <a:endParaRPr lang="en-US" dirty="0"/>
          </a:p>
          <a:p>
            <a:r>
              <a:rPr lang="en-US" sz="1200" b="0" i="0" kern="1200" dirty="0">
                <a:solidFill>
                  <a:schemeClr val="tx1"/>
                </a:solidFill>
                <a:effectLst/>
                <a:latin typeface="+mn-lt"/>
                <a:ea typeface="+mn-ea"/>
                <a:cs typeface="+mn-cs"/>
              </a:rPr>
              <a:t>Standard - Protection policies are tuned through </a:t>
            </a:r>
            <a:r>
              <a:rPr lang="en-US" sz="1200" b="1" i="0" kern="1200" dirty="0">
                <a:solidFill>
                  <a:schemeClr val="tx1"/>
                </a:solidFill>
                <a:effectLst/>
                <a:latin typeface="+mn-lt"/>
                <a:ea typeface="+mn-ea"/>
                <a:cs typeface="+mn-cs"/>
              </a:rPr>
              <a:t>dedicated traffic monitoring and machine learning algorithms</a:t>
            </a:r>
            <a:r>
              <a:rPr lang="en-US" sz="1200" b="0" i="0" kern="1200" dirty="0">
                <a:solidFill>
                  <a:schemeClr val="tx1"/>
                </a:solidFill>
                <a:effectLst/>
                <a:latin typeface="+mn-lt"/>
                <a:ea typeface="+mn-ea"/>
                <a:cs typeface="+mn-cs"/>
              </a:rPr>
              <a:t> and applied to </a:t>
            </a:r>
            <a:r>
              <a:rPr lang="en-US" sz="1200" b="1" i="0" kern="1200" dirty="0">
                <a:solidFill>
                  <a:schemeClr val="tx1"/>
                </a:solidFill>
                <a:effectLst/>
                <a:latin typeface="+mn-lt"/>
                <a:ea typeface="+mn-ea"/>
                <a:cs typeface="+mn-cs"/>
              </a:rPr>
              <a:t>public IP addresses associated to resources deployed in virtual networks, such as Azure Load Balancer, Azure Application Gateway</a:t>
            </a:r>
            <a:endParaRPr lang="en-US" b="1" dirty="0"/>
          </a:p>
          <a:p>
            <a:endParaRPr lang="en-US" dirty="0"/>
          </a:p>
          <a:p>
            <a:r>
              <a:rPr lang="en-US" dirty="0"/>
              <a:t>Volumetric - </a:t>
            </a:r>
            <a:r>
              <a:rPr lang="en-US" sz="1200" b="0" i="0" kern="1200" dirty="0">
                <a:solidFill>
                  <a:schemeClr val="tx1"/>
                </a:solidFill>
                <a:effectLst/>
                <a:latin typeface="+mn-lt"/>
                <a:ea typeface="+mn-ea"/>
                <a:cs typeface="+mn-cs"/>
              </a:rPr>
              <a:t>flood the network layer with a substantial amount of seemingly legitimate traffic</a:t>
            </a:r>
          </a:p>
          <a:p>
            <a:r>
              <a:rPr lang="en-US" sz="1200" b="0" i="0" kern="1200" dirty="0">
                <a:solidFill>
                  <a:schemeClr val="tx1"/>
                </a:solidFill>
                <a:effectLst/>
                <a:latin typeface="+mn-lt"/>
                <a:ea typeface="+mn-ea"/>
                <a:cs typeface="+mn-cs"/>
              </a:rPr>
              <a:t>Protocol - target inaccessible by exploiting a weakness in the layer 3 and layer 4 protocol stack</a:t>
            </a:r>
          </a:p>
          <a:p>
            <a:r>
              <a:rPr lang="en-US" sz="1200" b="0" i="0" kern="1200" dirty="0">
                <a:solidFill>
                  <a:schemeClr val="tx1"/>
                </a:solidFill>
                <a:effectLst/>
                <a:latin typeface="+mn-lt"/>
                <a:ea typeface="+mn-ea"/>
                <a:cs typeface="+mn-cs"/>
              </a:rPr>
              <a:t>Application – HTTP protocol violation , SQL injection </a:t>
            </a:r>
            <a:endParaRPr lang="en-US" dirty="0"/>
          </a:p>
          <a:p>
            <a:endParaRPr lang="en-US" dirty="0"/>
          </a:p>
          <a:p>
            <a:r>
              <a:rPr lang="en-US" dirty="0"/>
              <a:t>Interact with the client to check if the traffic is a spoofed traffic </a:t>
            </a:r>
          </a:p>
          <a:p>
            <a:endParaRPr lang="en-US" dirty="0"/>
          </a:p>
          <a:p>
            <a:r>
              <a:rPr lang="en-US" dirty="0"/>
              <a:t>Customer simulating their own DDOS attack</a:t>
            </a:r>
          </a:p>
          <a:p>
            <a:r>
              <a:rPr lang="en-US" dirty="0"/>
              <a:t>Ask MS support to execute the DDOS attack</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9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986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6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Treat to the eyes</a:t>
            </a:r>
          </a:p>
          <a:p>
            <a:r>
              <a:rPr lang="en-US" dirty="0"/>
              <a:t>Networking part under infrastructure services</a:t>
            </a:r>
          </a:p>
          <a:p>
            <a:endParaRPr lang="en-US" dirty="0"/>
          </a:p>
          <a:p>
            <a:r>
              <a:rPr lang="en-US" dirty="0"/>
              <a:t>Different services under Networking.</a:t>
            </a:r>
          </a:p>
          <a:p>
            <a:endParaRPr lang="en-US" dirty="0"/>
          </a:p>
          <a:p>
            <a:r>
              <a:rPr lang="en-US" dirty="0"/>
              <a:t>Broke down into 4 – </a:t>
            </a:r>
          </a:p>
          <a:p>
            <a:endParaRPr lang="en-US" dirty="0"/>
          </a:p>
          <a:p>
            <a:pPr marL="228600" indent="-228600">
              <a:buAutoNum type="arabicPeriod"/>
            </a:pPr>
            <a:r>
              <a:rPr lang="en-US" dirty="0"/>
              <a:t>Design Azure Virtual Networks </a:t>
            </a:r>
          </a:p>
          <a:p>
            <a:pPr marL="228600" indent="-228600">
              <a:buAutoNum type="arabicPeriod"/>
            </a:pPr>
            <a:r>
              <a:rPr lang="en-US" dirty="0"/>
              <a:t>Design External connectivity for Azure Virtual Networks</a:t>
            </a:r>
          </a:p>
          <a:p>
            <a:pPr marL="228600" indent="-228600">
              <a:buAutoNum type="arabicPeriod"/>
            </a:pPr>
            <a:r>
              <a:rPr lang="en-US" dirty="0"/>
              <a:t>Design Security </a:t>
            </a:r>
            <a:r>
              <a:rPr lang="en-US" dirty="0">
                <a:solidFill>
                  <a:schemeClr val="accent1"/>
                </a:solidFill>
              </a:rPr>
              <a:t>Strategies</a:t>
            </a:r>
          </a:p>
          <a:p>
            <a:pPr marL="228600" indent="-228600">
              <a:buAutoNum type="arabicPeriod"/>
            </a:pPr>
            <a:r>
              <a:rPr lang="en-US" dirty="0"/>
              <a:t>#Design connectivity for Hybrid Applications.</a:t>
            </a:r>
          </a:p>
          <a:p>
            <a:pPr marL="0" indent="0">
              <a:buNone/>
            </a:pPr>
            <a:endParaRPr lang="en-US" dirty="0"/>
          </a:p>
          <a:p>
            <a:pPr marL="0" indent="0">
              <a:buNone/>
            </a:pPr>
            <a:r>
              <a:rPr lang="en-US" dirty="0"/>
              <a:t>Lets see what each session got for us </a:t>
            </a:r>
            <a:r>
              <a:rPr lang="en-US" dirty="0">
                <a:sym typeface="Wingdings" panose="05000000000000000000" pitchFamily="2" charset="2"/>
              </a:rPr>
              <a:t></a:t>
            </a:r>
            <a:endParaRPr lang="en-US" dirty="0"/>
          </a:p>
          <a:p>
            <a:pPr marL="0" indent="0">
              <a:buNone/>
            </a:pPr>
            <a:endParaRPr lang="en-US" dirty="0"/>
          </a:p>
          <a:p>
            <a:pPr marL="0" indent="0">
              <a:buNone/>
            </a:pPr>
            <a:endParaRPr lang="en-US" dirty="0"/>
          </a:p>
          <a:p>
            <a:r>
              <a:rPr lang="en-US" dirty="0"/>
              <a:t>Seeing all the Azure services in one slide is like a treat to my eyes and in this session we will be focusing on the Networking part in Infrastructure services which is highlighted on the screen.</a:t>
            </a:r>
          </a:p>
          <a:p>
            <a:r>
              <a:rPr lang="en-US" dirty="0"/>
              <a:t>We will talk about Virtual Networks, Network services like Load balancers, Application Gateway, Traffic Manager, How to connect your Azure Vnet to you On-perm and Azure services also about Network security.</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34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software defined</a:t>
            </a:r>
          </a:p>
          <a:p>
            <a:r>
              <a:rPr lang="en-US" dirty="0"/>
              <a:t>Basis for networking is a Virtual Network </a:t>
            </a:r>
          </a:p>
          <a:p>
            <a:r>
              <a:rPr lang="en-US" dirty="0"/>
              <a:t>equivalent to a </a:t>
            </a:r>
            <a:r>
              <a:rPr lang="en-US" dirty="0" err="1"/>
              <a:t>Vlan</a:t>
            </a:r>
            <a:r>
              <a:rPr lang="en-US" dirty="0"/>
              <a:t> in on-perm environment </a:t>
            </a:r>
          </a:p>
          <a:p>
            <a:endParaRPr lang="en-US" dirty="0"/>
          </a:p>
          <a:p>
            <a:r>
              <a:rPr lang="en-US" dirty="0"/>
              <a:t>Bring your own network</a:t>
            </a:r>
          </a:p>
          <a:p>
            <a:r>
              <a:rPr lang="en-US" dirty="0"/>
              <a:t>Specify your own Address Space – </a:t>
            </a:r>
          </a:p>
          <a:p>
            <a:r>
              <a:rPr lang="en-US" dirty="0"/>
              <a:t>define your own subnets</a:t>
            </a:r>
          </a:p>
          <a:p>
            <a:endParaRPr lang="en-US" dirty="0"/>
          </a:p>
          <a:p>
            <a:r>
              <a:rPr lang="en-US" dirty="0"/>
              <a:t>No IP Conflict</a:t>
            </a:r>
          </a:p>
          <a:p>
            <a:r>
              <a:rPr lang="en-US" dirty="0"/>
              <a:t>Bring your own DNS or use Azure provided DNS</a:t>
            </a:r>
          </a:p>
          <a:p>
            <a:endParaRPr lang="en-US" dirty="0"/>
          </a:p>
          <a:p>
            <a:r>
              <a:rPr lang="en-US" dirty="0"/>
              <a:t>Example of Dev and Prod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see how to setup communication between two Virtual networks that are in Azure by using Virtual network peering feature </a:t>
            </a:r>
          </a:p>
          <a:p>
            <a:endParaRPr lang="en-US" dirty="0"/>
          </a:p>
          <a:p>
            <a:r>
              <a:rPr lang="en-US" dirty="0"/>
              <a:t>___________________________________________________________________________-</a:t>
            </a:r>
          </a:p>
          <a:p>
            <a:endParaRPr lang="en-US" dirty="0"/>
          </a:p>
          <a:p>
            <a:r>
              <a:rPr lang="en-US" dirty="0"/>
              <a:t>Front end Piece –</a:t>
            </a:r>
          </a:p>
          <a:p>
            <a:r>
              <a:rPr lang="en-US" dirty="0"/>
              <a:t>End customers connecting to public endpoints of your service</a:t>
            </a:r>
          </a:p>
          <a:p>
            <a:r>
              <a:rPr lang="en-US" dirty="0"/>
              <a:t>Private End – </a:t>
            </a:r>
          </a:p>
          <a:p>
            <a:r>
              <a:rPr lang="en-US" dirty="0"/>
              <a:t>Connect offices or datacenters via private link to Azure which can be either internet based (IPSEC VPN) or dedicated link called ExpressRoute – which we cover in little more detail in this session</a:t>
            </a:r>
          </a:p>
          <a:p>
            <a:endParaRPr lang="en-US" dirty="0"/>
          </a:p>
          <a:p>
            <a:r>
              <a:rPr lang="en-US" dirty="0"/>
              <a:t>Secure with network security group ACLs</a:t>
            </a:r>
          </a:p>
          <a:p>
            <a:r>
              <a:rPr lang="en-US" dirty="0"/>
              <a:t>Control traffic with User Defined Routes (UDR’s)</a:t>
            </a:r>
          </a:p>
          <a:p>
            <a:endParaRPr lang="en-US" dirty="0"/>
          </a:p>
          <a:p>
            <a:endParaRPr lang="en-US" dirty="0"/>
          </a:p>
          <a:p>
            <a:r>
              <a:rPr lang="en-US" dirty="0"/>
              <a:t>Ask Allan for Cloud vs ON-</a:t>
            </a:r>
            <a:r>
              <a:rPr lang="en-US" dirty="0" err="1"/>
              <a:t>prem</a:t>
            </a:r>
            <a:r>
              <a:rPr lang="en-US" dirty="0"/>
              <a:t> Network differences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91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6/14/2018 12:15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8479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Layer 3</a:t>
            </a:r>
            <a:r>
              <a:rPr lang="en-US" dirty="0"/>
              <a:t> connectivity </a:t>
            </a:r>
          </a:p>
          <a:p>
            <a:r>
              <a:rPr lang="en-US" dirty="0"/>
              <a:t>Connect </a:t>
            </a:r>
            <a:r>
              <a:rPr lang="en-US" dirty="0" err="1"/>
              <a:t>Vnets</a:t>
            </a:r>
            <a:r>
              <a:rPr lang="en-US" dirty="0"/>
              <a:t> that are in </a:t>
            </a:r>
            <a:r>
              <a:rPr lang="en-US" b="1" dirty="0"/>
              <a:t>same region</a:t>
            </a:r>
          </a:p>
          <a:p>
            <a:endParaRPr lang="en-US" dirty="0"/>
          </a:p>
          <a:p>
            <a:r>
              <a:rPr lang="en-US" dirty="0"/>
              <a:t>Gateway Transit in ARM</a:t>
            </a:r>
          </a:p>
          <a:p>
            <a:endParaRPr lang="en-US" dirty="0"/>
          </a:p>
          <a:p>
            <a:r>
              <a:rPr lang="en-US" dirty="0"/>
              <a:t>ASM + ARM</a:t>
            </a:r>
          </a:p>
          <a:p>
            <a:endParaRPr lang="en-US" dirty="0"/>
          </a:p>
          <a:p>
            <a:r>
              <a:rPr lang="en-US" dirty="0"/>
              <a:t>Global Vnet Peering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3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-4 (Transport Layer)</a:t>
            </a:r>
          </a:p>
          <a:p>
            <a:r>
              <a:rPr lang="en-US" dirty="0"/>
              <a:t>Network level traffic distribution</a:t>
            </a:r>
          </a:p>
          <a:p>
            <a:endParaRPr lang="en-US" dirty="0"/>
          </a:p>
          <a:p>
            <a:r>
              <a:rPr lang="en-US" dirty="0"/>
              <a:t>Layer – 7 (Application Layer)</a:t>
            </a:r>
          </a:p>
          <a:p>
            <a:r>
              <a:rPr lang="en-US" dirty="0"/>
              <a:t>SSL offloading</a:t>
            </a:r>
          </a:p>
          <a:p>
            <a:r>
              <a:rPr lang="en-US" dirty="0"/>
              <a:t>Reverse-proxy service -</a:t>
            </a:r>
          </a:p>
          <a:p>
            <a:endParaRPr lang="en-US" dirty="0"/>
          </a:p>
          <a:p>
            <a:r>
              <a:rPr lang="en-US" dirty="0"/>
              <a:t>DNS Level</a:t>
            </a:r>
          </a:p>
          <a:p>
            <a:r>
              <a:rPr lang="en-US" dirty="0"/>
              <a:t>Quick responses from HA applications</a:t>
            </a:r>
          </a:p>
          <a:p>
            <a:r>
              <a:rPr lang="en-US" dirty="0"/>
              <a:t>Customers from different Geo-locations</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reverse proxy server</a:t>
            </a:r>
            <a:r>
              <a:rPr lang="en-US" sz="1200" b="0" i="0" kern="1200" dirty="0">
                <a:solidFill>
                  <a:schemeClr val="tx1"/>
                </a:solidFill>
                <a:effectLst/>
                <a:latin typeface="+mn-lt"/>
                <a:ea typeface="+mn-ea"/>
                <a:cs typeface="+mn-cs"/>
              </a:rPr>
              <a:t> is a type of </a:t>
            </a:r>
            <a:r>
              <a:rPr lang="en-US" sz="1200" b="1" i="0" kern="1200" dirty="0">
                <a:solidFill>
                  <a:schemeClr val="tx1"/>
                </a:solidFill>
                <a:effectLst/>
                <a:latin typeface="+mn-lt"/>
                <a:ea typeface="+mn-ea"/>
                <a:cs typeface="+mn-cs"/>
              </a:rPr>
              <a:t>proxy server</a:t>
            </a:r>
            <a:r>
              <a:rPr lang="en-US" sz="1200" b="0" i="0" kern="1200" dirty="0">
                <a:solidFill>
                  <a:schemeClr val="tx1"/>
                </a:solidFill>
                <a:effectLst/>
                <a:latin typeface="+mn-lt"/>
                <a:ea typeface="+mn-ea"/>
                <a:cs typeface="+mn-cs"/>
              </a:rPr>
              <a:t> that typically sits behind the firewall in a private network and directs client requests to the appropriate backend </a:t>
            </a:r>
            <a:r>
              <a:rPr lang="en-US" sz="1200" b="1" i="0" kern="1200" dirty="0">
                <a:solidFill>
                  <a:schemeClr val="tx1"/>
                </a:solidFill>
                <a:effectLst/>
                <a:latin typeface="+mn-lt"/>
                <a:ea typeface="+mn-ea"/>
                <a:cs typeface="+mn-cs"/>
              </a:rPr>
              <a:t>server</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reverse proxy</a:t>
            </a:r>
            <a:r>
              <a:rPr lang="en-US" sz="1200" b="0" i="0" kern="1200" dirty="0">
                <a:solidFill>
                  <a:schemeClr val="tx1"/>
                </a:solidFill>
                <a:effectLst/>
                <a:latin typeface="+mn-lt"/>
                <a:ea typeface="+mn-ea"/>
                <a:cs typeface="+mn-cs"/>
              </a:rPr>
              <a:t> provides an additional level of abstraction and control to ensure the smooth flow of network traffic between clients and </a:t>
            </a:r>
            <a:r>
              <a:rPr lang="en-US" sz="1200" b="1" i="0" kern="1200" dirty="0">
                <a:solidFill>
                  <a:schemeClr val="tx1"/>
                </a:solidFill>
                <a:effectLst/>
                <a:latin typeface="+mn-lt"/>
                <a:ea typeface="+mn-ea"/>
                <a:cs typeface="+mn-cs"/>
              </a:rPr>
              <a:t>servers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23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5- Tuple hash distribution </a:t>
            </a:r>
          </a:p>
          <a:p>
            <a:r>
              <a:rPr lang="en-US" dirty="0"/>
              <a:t>Availability set explain Fault domain and Update domain</a:t>
            </a:r>
          </a:p>
          <a:p>
            <a:r>
              <a:rPr lang="en-US" dirty="0"/>
              <a:t>Port Forwarding </a:t>
            </a:r>
          </a:p>
          <a:p>
            <a:r>
              <a:rPr lang="en-US" dirty="0"/>
              <a:t>Monitoring – Health probes</a:t>
            </a:r>
          </a:p>
          <a:p>
            <a:r>
              <a:rPr lang="en-US" dirty="0"/>
              <a:t>NAT</a:t>
            </a:r>
          </a:p>
          <a:p>
            <a:endParaRPr lang="en-US" dirty="0"/>
          </a:p>
          <a:p>
            <a:r>
              <a:rPr lang="en-US" dirty="0"/>
              <a:t>Multiple Load balanced IP Addresses</a:t>
            </a:r>
          </a:p>
          <a:p>
            <a:endParaRPr lang="en-US" dirty="0"/>
          </a:p>
          <a:p>
            <a:r>
              <a:rPr lang="en-US" dirty="0"/>
              <a:t>Customer Story – On availability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79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png"/><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2743908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2617484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953670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27549617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392812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222572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3036765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3545386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4093704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3856324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‹Nº›</a:t>
            </a:fld>
            <a:endParaRPr lang="en-US"/>
          </a:p>
        </p:txBody>
      </p:sp>
    </p:spTree>
    <p:extLst>
      <p:ext uri="{BB962C8B-B14F-4D97-AF65-F5344CB8AC3E}">
        <p14:creationId xmlns:p14="http://schemas.microsoft.com/office/powerpoint/2010/main" val="1457897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455914"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6/14/2018</a:t>
            </a:fld>
            <a:endParaRPr lang="en-US"/>
          </a:p>
        </p:txBody>
      </p:sp>
      <p:sp>
        <p:nvSpPr>
          <p:cNvPr id="5" name="Slide Number Placeholder 4"/>
          <p:cNvSpPr>
            <a:spLocks noGrp="1"/>
          </p:cNvSpPr>
          <p:nvPr>
            <p:ph type="sldNum" sz="quarter" idx="12"/>
          </p:nvPr>
        </p:nvSpPr>
        <p:spPr>
          <a:xfrm>
            <a:off x="6637973" y="6356353"/>
            <a:ext cx="2057400" cy="365125"/>
          </a:xfrm>
        </p:spPr>
        <p:txBody>
          <a:bodyPr/>
          <a:lstStyle/>
          <a:p>
            <a:fld id="{AFFF257A-30C5-4AFB-911B-BE4CEEA1EA82}" type="slidenum">
              <a:rPr lang="en-US" smtClean="0"/>
              <a:t>‹Nº›</a:t>
            </a:fld>
            <a:endParaRPr lang="en-US"/>
          </a:p>
        </p:txBody>
      </p:sp>
      <p:sp>
        <p:nvSpPr>
          <p:cNvPr id="7" name="Text Placeholder 6"/>
          <p:cNvSpPr>
            <a:spLocks noGrp="1"/>
          </p:cNvSpPr>
          <p:nvPr>
            <p:ph type="body" sz="quarter" idx="13"/>
          </p:nvPr>
        </p:nvSpPr>
        <p:spPr>
          <a:xfrm>
            <a:off x="301752" y="1143000"/>
            <a:ext cx="8380476"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3477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7666038" y="6061767"/>
            <a:ext cx="1141803" cy="326167"/>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52395" y="484298"/>
            <a:ext cx="5251534" cy="1344828"/>
          </a:xfrm>
          <a:prstGeom prst="rect">
            <a:avLst/>
          </a:prstGeom>
        </p:spPr>
      </p:pic>
    </p:spTree>
    <p:extLst>
      <p:ext uri="{BB962C8B-B14F-4D97-AF65-F5344CB8AC3E}">
        <p14:creationId xmlns:p14="http://schemas.microsoft.com/office/powerpoint/2010/main" val="3261231052"/>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7"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39409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2755170251"/>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4549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03715" y="298255"/>
            <a:ext cx="3242070" cy="6275864"/>
          </a:xfrm>
          <a:prstGeom prst="rect">
            <a:avLst/>
          </a:prstGeom>
        </p:spPr>
      </p:pic>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5377699" cy="3407696"/>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594053"/>
            <a:ext cx="5378549" cy="1793881"/>
          </a:xfrm>
          <a:noFill/>
        </p:spPr>
        <p:txBody>
          <a:bodyPr lIns="182880" tIns="146304" rIns="182880" bIns="146304">
            <a:noAutofit/>
          </a:bodyPr>
          <a:lstStyle>
            <a:lvl1pPr marL="0" indent="0">
              <a:spcBef>
                <a:spcPts val="0"/>
              </a:spcBef>
              <a:buNone/>
              <a:defRPr sz="264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411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6"/>
            <a:ext cx="6723185" cy="2697988"/>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3" y="3015597"/>
            <a:ext cx="9144326" cy="3227867"/>
          </a:xfrm>
          <a:prstGeom prst="rect">
            <a:avLst/>
          </a:prstGeom>
        </p:spPr>
      </p:pic>
    </p:spTree>
    <p:extLst>
      <p:ext uri="{BB962C8B-B14F-4D97-AF65-F5344CB8AC3E}">
        <p14:creationId xmlns:p14="http://schemas.microsoft.com/office/powerpoint/2010/main" val="901178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3346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3212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76487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5584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13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644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97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020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endParaRPr lang="en-US" dirty="0"/>
          </a:p>
        </p:txBody>
      </p:sp>
    </p:spTree>
    <p:extLst>
      <p:ext uri="{BB962C8B-B14F-4D97-AF65-F5344CB8AC3E}">
        <p14:creationId xmlns:p14="http://schemas.microsoft.com/office/powerpoint/2010/main" val="2619978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2994495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518845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5639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86378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9526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598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1"/>
            <a:ext cx="4570833"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055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59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8823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616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7608900"/>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637628"/>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165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6A36-5CBE-4BCF-A319-A2369EABD10D}" type="datetimeFigureOut">
              <a:rPr lang="sv-SE" smtClean="0"/>
              <a:t>2018-06-14</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906DD1D4-6C39-4C84-BC66-14D85FEB23DC}" type="slidenum">
              <a:rPr lang="sv-SE" smtClean="0"/>
              <a:t>‹Nº›</a:t>
            </a:fld>
            <a:endParaRPr lang="sv-SE"/>
          </a:p>
        </p:txBody>
      </p:sp>
    </p:spTree>
    <p:extLst>
      <p:ext uri="{BB962C8B-B14F-4D97-AF65-F5344CB8AC3E}">
        <p14:creationId xmlns:p14="http://schemas.microsoft.com/office/powerpoint/2010/main" val="10960670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9970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582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45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58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55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383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827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08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662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66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5516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406079"/>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3197080"/>
            <a:ext cx="4033912" cy="3369853"/>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4773829"/>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41719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244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116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39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0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93895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9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6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056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470068"/>
            <a:ext cx="1066077" cy="300619"/>
          </a:xfrm>
          <a:prstGeom prst="rect">
            <a:avLst/>
          </a:prstGeom>
        </p:spPr>
      </p:pic>
    </p:spTree>
    <p:extLst>
      <p:ext uri="{BB962C8B-B14F-4D97-AF65-F5344CB8AC3E}">
        <p14:creationId xmlns:p14="http://schemas.microsoft.com/office/powerpoint/2010/main" val="265260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1406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34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image" Target="../media/image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heme" Target="../theme/theme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6/14/2018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‹Nº›</a:t>
            </a:fld>
            <a:endParaRPr lang="en-US"/>
          </a:p>
        </p:txBody>
      </p:sp>
    </p:spTree>
    <p:extLst>
      <p:ext uri="{BB962C8B-B14F-4D97-AF65-F5344CB8AC3E}">
        <p14:creationId xmlns:p14="http://schemas.microsoft.com/office/powerpoint/2010/main" val="141254168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6119267" y="3100603"/>
            <a:ext cx="6858623" cy="657418"/>
          </a:xfrm>
          <a:prstGeom prst="rect">
            <a:avLst/>
          </a:prstGeom>
        </p:spPr>
      </p:pic>
    </p:spTree>
    <p:extLst>
      <p:ext uri="{BB962C8B-B14F-4D97-AF65-F5344CB8AC3E}">
        <p14:creationId xmlns:p14="http://schemas.microsoft.com/office/powerpoint/2010/main" val="46559419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Lst>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3" y="5879"/>
            <a:ext cx="724699" cy="5648525"/>
            <a:chOff x="12618967" y="5995"/>
            <a:chExt cx="985640"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51575" y="226928"/>
              <a:ext cx="716420"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987023" y="4197341"/>
              <a:ext cx="2166588"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6046383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14.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1.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8.xml"/><Relationship Id="rId1" Type="http://schemas.openxmlformats.org/officeDocument/2006/relationships/tags" Target="../tags/tag2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23.xml"/><Relationship Id="rId4" Type="http://schemas.openxmlformats.org/officeDocument/2006/relationships/hyperlink" Target="https://docs.microsoft.com/en-us/azure/expressroute/expressroute-faqs#supported-servic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ags" Target="../tags/tag2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8.xml"/><Relationship Id="rId1" Type="http://schemas.openxmlformats.org/officeDocument/2006/relationships/tags" Target="../tags/tag25.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tags" Target="../tags/tag2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8.xml"/><Relationship Id="rId1" Type="http://schemas.openxmlformats.org/officeDocument/2006/relationships/tags" Target="../tags/tag2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8.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4.xml"/><Relationship Id="rId1" Type="http://schemas.openxmlformats.org/officeDocument/2006/relationships/tags" Target="../tags/tag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ags" Target="../tags/tag7.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10.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Ana Gil</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3362410" y="1143676"/>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Hybrid</a:t>
              </a:r>
              <a:r>
                <a:rPr lang="en-US" sz="900" b="0" dirty="0">
                  <a:solidFill>
                    <a:prstClr val="white"/>
                  </a:solidFill>
                  <a:latin typeface="Calibri" panose="020F0502020204030204"/>
                </a:rPr>
                <a:t> </a:t>
              </a:r>
              <a:r>
                <a:rPr lang="en-US" sz="1050" b="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409994"/>
            <a:ext cx="5541262" cy="819799"/>
          </a:xfrm>
        </p:spPr>
        <p:txBody>
          <a:bodyPr vert="horz" lIns="68580" tIns="34290" rIns="68580" bIns="34290" rtlCol="0" anchor="ctr">
            <a:normAutofit/>
          </a:bodyPr>
          <a:lstStyle/>
          <a:p>
            <a:r>
              <a:rPr lang="en-US" sz="3000" dirty="0">
                <a:solidFill>
                  <a:srgbClr val="FFFFFF"/>
                </a:solidFill>
              </a:rPr>
              <a:t>Application Gateway + WAF</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29" y="2261328"/>
            <a:ext cx="4410229" cy="3211119"/>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Layer 7 Load balancer (HTTP/S) with Web Application Firewall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Ability to host  multiple websites behind an Application Gateway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Round robin distribution of incoming traffic</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cookie-based session affinity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URL path-based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End to end SSL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to HTTPS redirect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Protection against SQL injection, HTTP Protocol Violations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Multi-Site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50/100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 frontend IP’s (Public and Private)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HTTP Listeners and 1 SSL cert and 1 site per listener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200 load balancing rules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backend address pools and 200 backend servers per each pool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Instances per gateway</a:t>
            </a:r>
          </a:p>
        </p:txBody>
      </p:sp>
      <p:pic>
        <p:nvPicPr>
          <p:cNvPr id="9" name="Picture 8" descr="A screenshot of a cell phone&#10;&#10;Description generated with very high confidence">
            <a:extLst>
              <a:ext uri="{FF2B5EF4-FFF2-40B4-BE49-F238E27FC236}">
                <a16:creationId xmlns:a16="http://schemas.microsoft.com/office/drawing/2014/main" id="{8AF9DF9F-BC91-4CCC-AEB5-86C7660C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229792"/>
            <a:ext cx="3980088" cy="3209969"/>
          </a:xfrm>
          <a:prstGeom prst="rect">
            <a:avLst/>
          </a:prstGeom>
        </p:spPr>
      </p:pic>
    </p:spTree>
    <p:custDataLst>
      <p:tags r:id="rId1"/>
    </p:custDataLst>
    <p:extLst>
      <p:ext uri="{BB962C8B-B14F-4D97-AF65-F5344CB8AC3E}">
        <p14:creationId xmlns:p14="http://schemas.microsoft.com/office/powerpoint/2010/main" val="382846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Manager</a:t>
            </a:r>
          </a:p>
        </p:txBody>
      </p:sp>
      <p:sp>
        <p:nvSpPr>
          <p:cNvPr id="4" name="Text Placeholder 3">
            <a:extLst>
              <a:ext uri="{FF2B5EF4-FFF2-40B4-BE49-F238E27FC236}">
                <a16:creationId xmlns:a16="http://schemas.microsoft.com/office/drawing/2014/main" id="{680207FE-852D-4DE3-AFA6-399C75D37139}"/>
              </a:ext>
            </a:extLst>
          </p:cNvPr>
          <p:cNvSpPr>
            <a:spLocks noGrp="1"/>
          </p:cNvSpPr>
          <p:nvPr>
            <p:ph type="body" sz="quarter" idx="10"/>
          </p:nvPr>
        </p:nvSpPr>
        <p:spPr/>
        <p:txBody>
          <a:bodyPr/>
          <a:lstStyle/>
          <a:p>
            <a:endParaRPr lang="en-US"/>
          </a:p>
        </p:txBody>
      </p:sp>
      <p:sp>
        <p:nvSpPr>
          <p:cNvPr id="1222" name="Rectangle 1221"/>
          <p:cNvSpPr/>
          <p:nvPr/>
        </p:nvSpPr>
        <p:spPr>
          <a:xfrm>
            <a:off x="3340160" y="2863813"/>
            <a:ext cx="228857" cy="219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76" b="0">
              <a:solidFill>
                <a:srgbClr val="FFFFFF"/>
              </a:solidFill>
              <a:latin typeface="Calibri" panose="020F0502020204030204"/>
            </a:endParaRPr>
          </a:p>
        </p:txBody>
      </p:sp>
      <p:grpSp>
        <p:nvGrpSpPr>
          <p:cNvPr id="3" name="Group 2">
            <a:extLst>
              <a:ext uri="{FF2B5EF4-FFF2-40B4-BE49-F238E27FC236}">
                <a16:creationId xmlns:a16="http://schemas.microsoft.com/office/drawing/2014/main" id="{C3295364-62B5-49D4-A7BC-87451341C196}"/>
              </a:ext>
            </a:extLst>
          </p:cNvPr>
          <p:cNvGrpSpPr/>
          <p:nvPr/>
        </p:nvGrpSpPr>
        <p:grpSpPr>
          <a:xfrm>
            <a:off x="1417396" y="1846413"/>
            <a:ext cx="6073751" cy="3695774"/>
            <a:chOff x="4115658" y="1263466"/>
            <a:chExt cx="8098335" cy="4927698"/>
          </a:xfrm>
        </p:grpSpPr>
        <p:grpSp>
          <p:nvGrpSpPr>
            <p:cNvPr id="5" name="Group 4"/>
            <p:cNvGrpSpPr/>
            <p:nvPr/>
          </p:nvGrpSpPr>
          <p:grpSpPr>
            <a:xfrm>
              <a:off x="4115658" y="1263466"/>
              <a:ext cx="8098335" cy="4519159"/>
              <a:chOff x="395371" y="1139688"/>
              <a:chExt cx="8399866" cy="4651514"/>
            </a:xfrm>
            <a:solidFill>
              <a:srgbClr val="9C9C9C"/>
            </a:solidFill>
          </p:grpSpPr>
          <p:sp>
            <p:nvSpPr>
              <p:cNvPr id="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35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40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grpSp>
        <p:sp>
          <p:nvSpPr>
            <p:cNvPr id="1221" name="Title 4"/>
            <p:cNvSpPr txBox="1">
              <a:spLocks/>
            </p:cNvSpPr>
            <p:nvPr/>
          </p:nvSpPr>
          <p:spPr>
            <a:xfrm>
              <a:off x="7132358" y="5706100"/>
              <a:ext cx="3440351" cy="485064"/>
            </a:xfrm>
            <a:prstGeom prst="rect">
              <a:avLst/>
            </a:prstGeom>
            <a:solidFill>
              <a:schemeClr val="accent1">
                <a:lumMod val="50000"/>
              </a:schemeClr>
            </a:solidFill>
          </p:spPr>
          <p:txBody>
            <a:bodyPr vert="horz" lIns="69927" tIns="34964" rIns="69927" bIns="34964"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685800" fontAlgn="auto">
                <a:spcAft>
                  <a:spcPts val="0"/>
                </a:spcAft>
              </a:pPr>
              <a:r>
                <a:rPr lang="en-US" sz="2141" b="0" dirty="0">
                  <a:solidFill>
                    <a:srgbClr val="FFFFFF"/>
                  </a:solidFill>
                  <a:effectLst>
                    <a:outerShdw blurRad="38100" dist="38100" dir="2700000" algn="tl">
                      <a:srgbClr val="000000">
                        <a:alpha val="43137"/>
                      </a:srgbClr>
                    </a:outerShdw>
                  </a:effectLst>
                  <a:latin typeface="Segoe UI"/>
                </a:rPr>
                <a:t>www.contoso.com</a:t>
              </a:r>
              <a:endParaRPr lang="en-US" sz="2141" b="0" dirty="0">
                <a:solidFill>
                  <a:srgbClr val="505050"/>
                </a:solidFill>
                <a:latin typeface="Segoe UI"/>
              </a:endParaRPr>
            </a:p>
          </p:txBody>
        </p:sp>
        <p:pic>
          <p:nvPicPr>
            <p:cNvPr id="1224" name="Picture 1223"/>
            <p:cNvPicPr>
              <a:picLocks noChangeAspect="1"/>
            </p:cNvPicPr>
            <p:nvPr/>
          </p:nvPicPr>
          <p:blipFill>
            <a:blip r:embed="rId4"/>
            <a:stretch>
              <a:fillRect/>
            </a:stretch>
          </p:blipFill>
          <p:spPr>
            <a:xfrm>
              <a:off x="5585048" y="2022050"/>
              <a:ext cx="801731" cy="800007"/>
            </a:xfrm>
            <a:prstGeom prst="rect">
              <a:avLst/>
            </a:prstGeom>
          </p:spPr>
        </p:pic>
        <p:pic>
          <p:nvPicPr>
            <p:cNvPr id="1225" name="Picture 1224"/>
            <p:cNvPicPr>
              <a:picLocks noChangeAspect="1"/>
            </p:cNvPicPr>
            <p:nvPr/>
          </p:nvPicPr>
          <p:blipFill>
            <a:blip r:embed="rId5"/>
            <a:stretch>
              <a:fillRect/>
            </a:stretch>
          </p:blipFill>
          <p:spPr>
            <a:xfrm>
              <a:off x="8254774" y="4135836"/>
              <a:ext cx="1195519" cy="1238557"/>
            </a:xfrm>
            <a:prstGeom prst="rect">
              <a:avLst/>
            </a:prstGeom>
          </p:spPr>
        </p:pic>
        <p:cxnSp>
          <p:nvCxnSpPr>
            <p:cNvPr id="1226" name="Straight Arrow Connector 1225"/>
            <p:cNvCxnSpPr>
              <a:endCxn id="1078" idx="3"/>
            </p:cNvCxnSpPr>
            <p:nvPr/>
          </p:nvCxnSpPr>
          <p:spPr>
            <a:xfrm>
              <a:off x="6219390" y="2822055"/>
              <a:ext cx="2023711" cy="163873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7" name="Straight Arrow Connector 1226"/>
            <p:cNvCxnSpPr>
              <a:stCxn id="654" idx="5"/>
            </p:cNvCxnSpPr>
            <p:nvPr/>
          </p:nvCxnSpPr>
          <p:spPr>
            <a:xfrm flipH="1">
              <a:off x="9084854" y="2847959"/>
              <a:ext cx="517861" cy="125417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8" name="Straight Arrow Connector 1227"/>
            <p:cNvCxnSpPr>
              <a:stCxn id="1047" idx="4"/>
              <a:endCxn id="1225" idx="3"/>
            </p:cNvCxnSpPr>
            <p:nvPr/>
          </p:nvCxnSpPr>
          <p:spPr>
            <a:xfrm flipH="1">
              <a:off x="9450294" y="4270868"/>
              <a:ext cx="1206103" cy="48424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29" name="Picture 1228"/>
            <p:cNvPicPr>
              <a:picLocks noChangeAspect="1"/>
            </p:cNvPicPr>
            <p:nvPr/>
          </p:nvPicPr>
          <p:blipFill>
            <a:blip r:embed="rId4"/>
            <a:stretch>
              <a:fillRect/>
            </a:stretch>
          </p:blipFill>
          <p:spPr>
            <a:xfrm>
              <a:off x="9238219" y="2124546"/>
              <a:ext cx="801731" cy="800007"/>
            </a:xfrm>
            <a:prstGeom prst="rect">
              <a:avLst/>
            </a:prstGeom>
          </p:spPr>
        </p:pic>
        <p:pic>
          <p:nvPicPr>
            <p:cNvPr id="1230" name="Picture 1229"/>
            <p:cNvPicPr>
              <a:picLocks noChangeAspect="1"/>
            </p:cNvPicPr>
            <p:nvPr/>
          </p:nvPicPr>
          <p:blipFill>
            <a:blip r:embed="rId4"/>
            <a:stretch>
              <a:fillRect/>
            </a:stretch>
          </p:blipFill>
          <p:spPr>
            <a:xfrm>
              <a:off x="10640041" y="3864746"/>
              <a:ext cx="801731" cy="800007"/>
            </a:xfrm>
            <a:prstGeom prst="rect">
              <a:avLst/>
            </a:prstGeom>
          </p:spPr>
        </p:pic>
        <p:cxnSp>
          <p:nvCxnSpPr>
            <p:cNvPr id="1231" name="Straight Arrow Connector 1230"/>
            <p:cNvCxnSpPr>
              <a:stCxn id="1225" idx="2"/>
              <a:endCxn id="1221" idx="0"/>
            </p:cNvCxnSpPr>
            <p:nvPr/>
          </p:nvCxnSpPr>
          <p:spPr>
            <a:xfrm>
              <a:off x="8852532" y="5374395"/>
              <a:ext cx="0" cy="33170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8634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351918"/>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501"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control the distribution of user traffic for service endpoints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Uses DNS to route traffic based on traffic routing method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Priority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Weighted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Performance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Geographic</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Endpoint monitoring</a:t>
            </a:r>
          </a:p>
          <a:p>
            <a:pPr marL="257175"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Benefits –</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availability of critical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responsiveness for high performance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 service maintenance without downtime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Azure DNS</a:t>
            </a:r>
          </a:p>
        </p:txBody>
      </p:sp>
      <p:sp>
        <p:nvSpPr>
          <p:cNvPr id="4" name="TextBox 3">
            <a:extLst>
              <a:ext uri="{FF2B5EF4-FFF2-40B4-BE49-F238E27FC236}">
                <a16:creationId xmlns:a16="http://schemas.microsoft.com/office/drawing/2014/main" id="{4A647625-78B2-479B-8B20-387F2BC126D2}"/>
              </a:ext>
            </a:extLst>
          </p:cNvPr>
          <p:cNvSpPr txBox="1"/>
          <p:nvPr/>
        </p:nvSpPr>
        <p:spPr>
          <a:xfrm>
            <a:off x="537235"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Supports all common DNS record types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Azure DNS for private domains – </a:t>
            </a:r>
            <a:r>
              <a:rPr lang="en-US" sz="1275" dirty="0">
                <a:solidFill>
                  <a:srgbClr val="FFFFFF"/>
                </a:solidFill>
                <a:latin typeface="Calibri" panose="020F0502020204030204"/>
                <a:cs typeface="+mn-cs"/>
              </a:rPr>
              <a:t>Preview</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No Configuration and is Highly Available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DNS service to manage and resolve domain names in a virtual network</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WINS and NetBIOS not supported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Removes the need of custom DNS solutions</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Split-horizon DNS support</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Import or Export DNS zone files to and from Azure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99.99% SLA</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DNS zones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5000 record sets per zone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20 records per record set</a:t>
            </a:r>
          </a:p>
          <a:p>
            <a:pPr marL="214313" indent="-171450" defTabSz="685800" fontAlgn="auto">
              <a:lnSpc>
                <a:spcPct val="90000"/>
              </a:lnSpc>
              <a:spcBef>
                <a:spcPts val="0"/>
              </a:spcBef>
              <a:spcAft>
                <a:spcPts val="450"/>
              </a:spcAft>
              <a:buFont typeface="Arial" panose="020B0604020202020204" pitchFamily="34" charset="0"/>
              <a:buChar char="•"/>
            </a:pPr>
            <a:endParaRPr lang="en-US" sz="1275" b="0" dirty="0">
              <a:solidFill>
                <a:srgbClr val="FFFFFF"/>
              </a:solidFill>
              <a:latin typeface="Calibri" panose="020F0502020204030204"/>
              <a:cs typeface="+mn-cs"/>
            </a:endParaRPr>
          </a:p>
        </p:txBody>
      </p:sp>
      <p:pic>
        <p:nvPicPr>
          <p:cNvPr id="6" name="Picture 5" descr="A close up of text on a white background&#10;&#10;Description generated with very high confidence">
            <a:extLst>
              <a:ext uri="{FF2B5EF4-FFF2-40B4-BE49-F238E27FC236}">
                <a16:creationId xmlns:a16="http://schemas.microsoft.com/office/drawing/2014/main" id="{B1CFF887-10B7-4ED2-AA0B-27B8D5E9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857251"/>
            <a:ext cx="3980088" cy="2749010"/>
          </a:xfrm>
          <a:prstGeom prst="rect">
            <a:avLst/>
          </a:prstGeom>
        </p:spPr>
      </p:pic>
      <p:pic>
        <p:nvPicPr>
          <p:cNvPr id="15362" name="Picture 2" descr="https://azurecomcdn.azureedge.net/mediahandler/acomblog/media/Default/blog/3701eae7-c82d-498b-a06f-03f6d8d53275.png">
            <a:extLst>
              <a:ext uri="{FF2B5EF4-FFF2-40B4-BE49-F238E27FC236}">
                <a16:creationId xmlns:a16="http://schemas.microsoft.com/office/drawing/2014/main" id="{14AC58AC-D893-4EB5-9378-D16690B68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114" y="3606260"/>
            <a:ext cx="4102886" cy="22569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775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Connectivity Options and Hybrid Offerings</a:t>
            </a:r>
            <a:endParaRPr lang="en-US" kern="1200" dirty="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C9C12E5F-47EB-4975-93C2-E9E69A3E1855}"/>
              </a:ext>
            </a:extLst>
          </p:cNvPr>
          <p:cNvSpPr>
            <a:spLocks noGrp="1"/>
          </p:cNvSpPr>
          <p:nvPr>
            <p:ph type="body" sz="quarter" idx="10"/>
          </p:nvPr>
        </p:nvSpPr>
        <p:spPr/>
        <p:txBody>
          <a:bodyPr/>
          <a:lstStyle/>
          <a:p>
            <a:endParaRPr lang="en-US"/>
          </a:p>
        </p:txBody>
      </p:sp>
      <p:sp>
        <p:nvSpPr>
          <p:cNvPr id="13" name="Rectangle 12">
            <a:extLst>
              <a:ext uri="{FF2B5EF4-FFF2-40B4-BE49-F238E27FC236}">
                <a16:creationId xmlns:a16="http://schemas.microsoft.com/office/drawing/2014/main" id="{9C19CC1A-66E4-443D-B350-0BE603E4003C}"/>
              </a:ext>
            </a:extLst>
          </p:cNvPr>
          <p:cNvSpPr/>
          <p:nvPr/>
        </p:nvSpPr>
        <p:spPr bwMode="auto">
          <a:xfrm>
            <a:off x="385764" y="1934434"/>
            <a:ext cx="152638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Cloud</a:t>
            </a:r>
          </a:p>
        </p:txBody>
      </p:sp>
      <p:sp>
        <p:nvSpPr>
          <p:cNvPr id="14" name="Rectangle 13">
            <a:extLst>
              <a:ext uri="{FF2B5EF4-FFF2-40B4-BE49-F238E27FC236}">
                <a16:creationId xmlns:a16="http://schemas.microsoft.com/office/drawing/2014/main" id="{6CCBBB88-73C5-4A20-9FF8-793C98391F14}"/>
              </a:ext>
            </a:extLst>
          </p:cNvPr>
          <p:cNvSpPr/>
          <p:nvPr/>
        </p:nvSpPr>
        <p:spPr bwMode="auto">
          <a:xfrm>
            <a:off x="4566048" y="1934434"/>
            <a:ext cx="151287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Customer</a:t>
            </a:r>
          </a:p>
        </p:txBody>
      </p:sp>
      <p:sp>
        <p:nvSpPr>
          <p:cNvPr id="15" name="Rectangle 14">
            <a:extLst>
              <a:ext uri="{FF2B5EF4-FFF2-40B4-BE49-F238E27FC236}">
                <a16:creationId xmlns:a16="http://schemas.microsoft.com/office/drawing/2014/main" id="{D23C6140-F989-4BF8-BB53-8DFC6DABBC85}"/>
              </a:ext>
            </a:extLst>
          </p:cNvPr>
          <p:cNvSpPr/>
          <p:nvPr/>
        </p:nvSpPr>
        <p:spPr bwMode="auto">
          <a:xfrm>
            <a:off x="6104127" y="1934434"/>
            <a:ext cx="2648954"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Segment and workloads</a:t>
            </a:r>
          </a:p>
        </p:txBody>
      </p:sp>
      <p:sp>
        <p:nvSpPr>
          <p:cNvPr id="16" name="Rectangle 15">
            <a:extLst>
              <a:ext uri="{FF2B5EF4-FFF2-40B4-BE49-F238E27FC236}">
                <a16:creationId xmlns:a16="http://schemas.microsoft.com/office/drawing/2014/main" id="{E2292895-A115-4FF9-BF43-28D82183405B}"/>
              </a:ext>
            </a:extLst>
          </p:cNvPr>
          <p:cNvSpPr/>
          <p:nvPr/>
        </p:nvSpPr>
        <p:spPr>
          <a:xfrm>
            <a:off x="385763" y="4247917"/>
            <a:ext cx="8367317" cy="825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17" name="Freeform 52">
            <a:extLst>
              <a:ext uri="{FF2B5EF4-FFF2-40B4-BE49-F238E27FC236}">
                <a16:creationId xmlns:a16="http://schemas.microsoft.com/office/drawing/2014/main" id="{7DDC2990-F439-4717-A4E0-D9B0D066822C}"/>
              </a:ext>
            </a:extLst>
          </p:cNvPr>
          <p:cNvSpPr/>
          <p:nvPr/>
        </p:nvSpPr>
        <p:spPr>
          <a:xfrm rot="5400000">
            <a:off x="4907120" y="3890939"/>
            <a:ext cx="82529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18" name="Freeform 53">
            <a:extLst>
              <a:ext uri="{FF2B5EF4-FFF2-40B4-BE49-F238E27FC236}">
                <a16:creationId xmlns:a16="http://schemas.microsoft.com/office/drawing/2014/main" id="{9F2645F0-902F-4664-8CA5-A3E831BAD565}"/>
              </a:ext>
            </a:extLst>
          </p:cNvPr>
          <p:cNvSpPr/>
          <p:nvPr/>
        </p:nvSpPr>
        <p:spPr>
          <a:xfrm rot="5400000">
            <a:off x="742747" y="3890938"/>
            <a:ext cx="825296"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19" name="Group 18">
            <a:extLst>
              <a:ext uri="{FF2B5EF4-FFF2-40B4-BE49-F238E27FC236}">
                <a16:creationId xmlns:a16="http://schemas.microsoft.com/office/drawing/2014/main" id="{B3527392-23AB-4097-A5EF-3F2EA7B44AB2}"/>
              </a:ext>
            </a:extLst>
          </p:cNvPr>
          <p:cNvGrpSpPr/>
          <p:nvPr/>
        </p:nvGrpSpPr>
        <p:grpSpPr>
          <a:xfrm>
            <a:off x="812239" y="4270120"/>
            <a:ext cx="412100" cy="562715"/>
            <a:chOff x="5293615" y="2178868"/>
            <a:chExt cx="1189325" cy="1488408"/>
          </a:xfrm>
        </p:grpSpPr>
        <p:pic>
          <p:nvPicPr>
            <p:cNvPr id="20" name="Picture 19">
              <a:extLst>
                <a:ext uri="{FF2B5EF4-FFF2-40B4-BE49-F238E27FC236}">
                  <a16:creationId xmlns:a16="http://schemas.microsoft.com/office/drawing/2014/main" id="{0D443991-ACF0-4F9E-A847-04995B335B97}"/>
                </a:ext>
              </a:extLst>
            </p:cNvPr>
            <p:cNvPicPr>
              <a:picLocks noChangeAspect="1" noChangeArrowheads="1"/>
            </p:cNvPicPr>
            <p:nvPr/>
          </p:nvPicPr>
          <p:blipFill>
            <a:blip r:embed="rId5"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45A52F48-061B-4586-A7DF-1803EEB1ABA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cxnSp>
        <p:nvCxnSpPr>
          <p:cNvPr id="22" name="Straight Connector 21">
            <a:extLst>
              <a:ext uri="{FF2B5EF4-FFF2-40B4-BE49-F238E27FC236}">
                <a16:creationId xmlns:a16="http://schemas.microsoft.com/office/drawing/2014/main" id="{24CAD5B4-52D5-46DA-B67E-940FA5E5495B}"/>
              </a:ext>
            </a:extLst>
          </p:cNvPr>
          <p:cNvCxnSpPr/>
          <p:nvPr/>
        </p:nvCxnSpPr>
        <p:spPr>
          <a:xfrm flipH="1">
            <a:off x="1804452" y="466308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F8AFB2A-438F-44AE-B986-69D67D6AA9F7}"/>
              </a:ext>
            </a:extLst>
          </p:cNvPr>
          <p:cNvSpPr/>
          <p:nvPr/>
        </p:nvSpPr>
        <p:spPr>
          <a:xfrm>
            <a:off x="2300287" y="4456912"/>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site-to-site </a:t>
            </a:r>
          </a:p>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VPN connectivity</a:t>
            </a:r>
          </a:p>
        </p:txBody>
      </p:sp>
      <p:cxnSp>
        <p:nvCxnSpPr>
          <p:cNvPr id="24" name="Straight Connector 23">
            <a:extLst>
              <a:ext uri="{FF2B5EF4-FFF2-40B4-BE49-F238E27FC236}">
                <a16:creationId xmlns:a16="http://schemas.microsoft.com/office/drawing/2014/main" id="{81F9921D-6C5C-429B-84AE-F0EA6CB6B03F}"/>
              </a:ext>
            </a:extLst>
          </p:cNvPr>
          <p:cNvCxnSpPr/>
          <p:nvPr/>
        </p:nvCxnSpPr>
        <p:spPr>
          <a:xfrm>
            <a:off x="4014787" y="466308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A011D34-A908-47D4-9CDD-32FB2AEF3290}"/>
              </a:ext>
            </a:extLst>
          </p:cNvPr>
          <p:cNvSpPr/>
          <p:nvPr/>
        </p:nvSpPr>
        <p:spPr>
          <a:xfrm>
            <a:off x="6104126" y="4249371"/>
            <a:ext cx="2406450" cy="520784"/>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Azure compute</a:t>
            </a:r>
          </a:p>
        </p:txBody>
      </p:sp>
      <p:sp>
        <p:nvSpPr>
          <p:cNvPr id="26" name="Freeform 539">
            <a:extLst>
              <a:ext uri="{FF2B5EF4-FFF2-40B4-BE49-F238E27FC236}">
                <a16:creationId xmlns:a16="http://schemas.microsoft.com/office/drawing/2014/main" id="{FFBD2FEB-4821-47DA-9B23-B6B41F6EF287}"/>
              </a:ext>
            </a:extLst>
          </p:cNvPr>
          <p:cNvSpPr>
            <a:spLocks noChangeAspect="1"/>
          </p:cNvSpPr>
          <p:nvPr/>
        </p:nvSpPr>
        <p:spPr bwMode="auto">
          <a:xfrm>
            <a:off x="1037214" y="4683040"/>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pic>
        <p:nvPicPr>
          <p:cNvPr id="27" name="Picture 26">
            <a:extLst>
              <a:ext uri="{FF2B5EF4-FFF2-40B4-BE49-F238E27FC236}">
                <a16:creationId xmlns:a16="http://schemas.microsoft.com/office/drawing/2014/main" id="{F5385B20-9F52-450A-BB61-8004B14F796B}"/>
              </a:ext>
            </a:extLst>
          </p:cNvPr>
          <p:cNvPicPr>
            <a:picLocks noChangeAspect="1" noChangeArrowheads="1"/>
          </p:cNvPicPr>
          <p:nvPr/>
        </p:nvPicPr>
        <p:blipFill>
          <a:blip r:embed="rId5" cstate="print">
            <a:lum bright="100000" contrast="100000"/>
          </a:blip>
          <a:srcRect/>
          <a:stretch>
            <a:fillRect/>
          </a:stretch>
        </p:blipFill>
        <p:spPr bwMode="auto">
          <a:xfrm>
            <a:off x="4981911" y="4173829"/>
            <a:ext cx="754304" cy="921527"/>
          </a:xfrm>
          <a:prstGeom prst="rect">
            <a:avLst/>
          </a:prstGeom>
          <a:noFill/>
          <a:ln w="9525">
            <a:noFill/>
            <a:miter lim="800000"/>
            <a:headEnd/>
            <a:tailEnd/>
          </a:ln>
          <a:effectLst/>
        </p:spPr>
      </p:pic>
      <p:sp>
        <p:nvSpPr>
          <p:cNvPr id="28" name="Rectangle 27">
            <a:extLst>
              <a:ext uri="{FF2B5EF4-FFF2-40B4-BE49-F238E27FC236}">
                <a16:creationId xmlns:a16="http://schemas.microsoft.com/office/drawing/2014/main" id="{73D09079-BCF2-414F-A9A8-489A8ECE81E9}"/>
              </a:ext>
            </a:extLst>
          </p:cNvPr>
          <p:cNvSpPr/>
          <p:nvPr/>
        </p:nvSpPr>
        <p:spPr>
          <a:xfrm>
            <a:off x="385763" y="3383976"/>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29" name="Freeform 97">
            <a:extLst>
              <a:ext uri="{FF2B5EF4-FFF2-40B4-BE49-F238E27FC236}">
                <a16:creationId xmlns:a16="http://schemas.microsoft.com/office/drawing/2014/main" id="{9F35680B-C2BC-4F38-9E12-B8299F180625}"/>
              </a:ext>
            </a:extLst>
          </p:cNvPr>
          <p:cNvSpPr/>
          <p:nvPr/>
        </p:nvSpPr>
        <p:spPr>
          <a:xfrm rot="5400000">
            <a:off x="4908283" y="3025830"/>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0" name="Freeform 100">
            <a:extLst>
              <a:ext uri="{FF2B5EF4-FFF2-40B4-BE49-F238E27FC236}">
                <a16:creationId xmlns:a16="http://schemas.microsoft.com/office/drawing/2014/main" id="{4FA904A6-3BBF-45AC-AD85-59E61E64286D}"/>
              </a:ext>
            </a:extLst>
          </p:cNvPr>
          <p:cNvSpPr/>
          <p:nvPr/>
        </p:nvSpPr>
        <p:spPr>
          <a:xfrm rot="5400000">
            <a:off x="744286" y="3025451"/>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31" name="Picture 30" descr="\\magnum\Projects\Microsoft\Cloud Power FY12\Design\Icons\PNGs\Server_2.png">
            <a:extLst>
              <a:ext uri="{FF2B5EF4-FFF2-40B4-BE49-F238E27FC236}">
                <a16:creationId xmlns:a16="http://schemas.microsoft.com/office/drawing/2014/main" id="{947593A4-AD3D-4ADE-85CF-E9B55F4A7C85}"/>
              </a:ext>
            </a:extLst>
          </p:cNvPr>
          <p:cNvPicPr>
            <a:picLocks noChangeAspect="1" noChangeArrowheads="1"/>
          </p:cNvPicPr>
          <p:nvPr/>
        </p:nvPicPr>
        <p:blipFill>
          <a:blip r:embed="rId6" cstate="print">
            <a:lum bright="100000"/>
          </a:blip>
          <a:srcRect/>
          <a:stretch>
            <a:fillRect/>
          </a:stretch>
        </p:blipFill>
        <p:spPr bwMode="auto">
          <a:xfrm>
            <a:off x="5002545" y="3383970"/>
            <a:ext cx="634442" cy="845920"/>
          </a:xfrm>
          <a:prstGeom prst="rect">
            <a:avLst/>
          </a:prstGeom>
          <a:noFill/>
        </p:spPr>
      </p:pic>
      <p:sp>
        <p:nvSpPr>
          <p:cNvPr id="32" name="Rectangle 31">
            <a:extLst>
              <a:ext uri="{FF2B5EF4-FFF2-40B4-BE49-F238E27FC236}">
                <a16:creationId xmlns:a16="http://schemas.microsoft.com/office/drawing/2014/main" id="{B7020A5E-9EF0-4CD4-8F96-9B7E1216C076}"/>
              </a:ext>
            </a:extLst>
          </p:cNvPr>
          <p:cNvSpPr/>
          <p:nvPr/>
        </p:nvSpPr>
        <p:spPr>
          <a:xfrm>
            <a:off x="2285430" y="3577697"/>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point-to-site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33" name="Straight Connector 32">
            <a:extLst>
              <a:ext uri="{FF2B5EF4-FFF2-40B4-BE49-F238E27FC236}">
                <a16:creationId xmlns:a16="http://schemas.microsoft.com/office/drawing/2014/main" id="{8EDD8376-7704-4570-B2F7-EA35CE6A0E26}"/>
              </a:ext>
            </a:extLst>
          </p:cNvPr>
          <p:cNvCxnSpPr/>
          <p:nvPr/>
        </p:nvCxnSpPr>
        <p:spPr>
          <a:xfrm>
            <a:off x="4014787" y="3806931"/>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BC49FC-608D-4BB5-AFFD-7954A400DDEE}"/>
              </a:ext>
            </a:extLst>
          </p:cNvPr>
          <p:cNvCxnSpPr/>
          <p:nvPr/>
        </p:nvCxnSpPr>
        <p:spPr>
          <a:xfrm flipH="1">
            <a:off x="1793607" y="3806931"/>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BBB5AF3-2388-4F92-863F-BFE790F42122}"/>
              </a:ext>
            </a:extLst>
          </p:cNvPr>
          <p:cNvPicPr>
            <a:picLocks noChangeAspect="1" noChangeArrowheads="1"/>
          </p:cNvPicPr>
          <p:nvPr/>
        </p:nvPicPr>
        <p:blipFill>
          <a:blip r:embed="rId5" cstate="print">
            <a:lum bright="100000" contrast="100000"/>
          </a:blip>
          <a:srcRect/>
          <a:stretch>
            <a:fillRect/>
          </a:stretch>
        </p:blipFill>
        <p:spPr bwMode="auto">
          <a:xfrm>
            <a:off x="812239" y="3388594"/>
            <a:ext cx="408310" cy="408203"/>
          </a:xfrm>
          <a:prstGeom prst="rect">
            <a:avLst/>
          </a:prstGeom>
          <a:noFill/>
          <a:ln w="9525">
            <a:noFill/>
            <a:miter lim="800000"/>
            <a:headEnd/>
            <a:tailEnd/>
          </a:ln>
          <a:effectLst/>
        </p:spPr>
      </p:pic>
      <p:sp>
        <p:nvSpPr>
          <p:cNvPr id="36" name="Isosceles Triangle 35">
            <a:extLst>
              <a:ext uri="{FF2B5EF4-FFF2-40B4-BE49-F238E27FC236}">
                <a16:creationId xmlns:a16="http://schemas.microsoft.com/office/drawing/2014/main" id="{0CFAD115-8C9F-4E99-96C3-68B3D9856389}"/>
              </a:ext>
            </a:extLst>
          </p:cNvPr>
          <p:cNvSpPr/>
          <p:nvPr/>
        </p:nvSpPr>
        <p:spPr bwMode="auto">
          <a:xfrm rot="9180217">
            <a:off x="1022620" y="3675609"/>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7" name="Rectangle 36">
            <a:extLst>
              <a:ext uri="{FF2B5EF4-FFF2-40B4-BE49-F238E27FC236}">
                <a16:creationId xmlns:a16="http://schemas.microsoft.com/office/drawing/2014/main" id="{AC670F1A-164D-4D24-83A1-8AB4F0A7FAF5}"/>
              </a:ext>
            </a:extLst>
          </p:cNvPr>
          <p:cNvSpPr/>
          <p:nvPr/>
        </p:nvSpPr>
        <p:spPr>
          <a:xfrm>
            <a:off x="6104126" y="3384477"/>
            <a:ext cx="2181624"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Developers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POC Efforts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Small scale deployments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38" name="Freeform 539">
            <a:extLst>
              <a:ext uri="{FF2B5EF4-FFF2-40B4-BE49-F238E27FC236}">
                <a16:creationId xmlns:a16="http://schemas.microsoft.com/office/drawing/2014/main" id="{818992AD-63F6-4F75-BF4F-2FC68C439E83}"/>
              </a:ext>
            </a:extLst>
          </p:cNvPr>
          <p:cNvSpPr>
            <a:spLocks noChangeAspect="1"/>
          </p:cNvSpPr>
          <p:nvPr/>
        </p:nvSpPr>
        <p:spPr bwMode="auto">
          <a:xfrm>
            <a:off x="1037214" y="3793973"/>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39" name="Rectangle 38">
            <a:extLst>
              <a:ext uri="{FF2B5EF4-FFF2-40B4-BE49-F238E27FC236}">
                <a16:creationId xmlns:a16="http://schemas.microsoft.com/office/drawing/2014/main" id="{4F57C01C-84CC-4D59-ABF5-B1DC05249ADC}"/>
              </a:ext>
            </a:extLst>
          </p:cNvPr>
          <p:cNvSpPr/>
          <p:nvPr/>
        </p:nvSpPr>
        <p:spPr>
          <a:xfrm>
            <a:off x="385763" y="5138588"/>
            <a:ext cx="8367317" cy="816956"/>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ln w="76200">
                <a:solidFill>
                  <a:srgbClr val="505050"/>
                </a:solidFill>
              </a:ln>
              <a:solidFill>
                <a:srgbClr val="EFEFEF"/>
              </a:solidFill>
              <a:latin typeface="Calibri" panose="020F0502020204030204"/>
              <a:cs typeface="Segoe UI" panose="020B0502040204020203" pitchFamily="34" charset="0"/>
            </a:endParaRPr>
          </a:p>
        </p:txBody>
      </p:sp>
      <p:sp>
        <p:nvSpPr>
          <p:cNvPr id="40" name="Freeform 45">
            <a:extLst>
              <a:ext uri="{FF2B5EF4-FFF2-40B4-BE49-F238E27FC236}">
                <a16:creationId xmlns:a16="http://schemas.microsoft.com/office/drawing/2014/main" id="{7DE16ACB-C4EE-4EED-AEB2-F3AED7E55703}"/>
              </a:ext>
            </a:extLst>
          </p:cNvPr>
          <p:cNvSpPr/>
          <p:nvPr/>
        </p:nvSpPr>
        <p:spPr>
          <a:xfrm rot="5400000">
            <a:off x="4913319" y="4775043"/>
            <a:ext cx="812893"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41" name="Freeform 46">
            <a:extLst>
              <a:ext uri="{FF2B5EF4-FFF2-40B4-BE49-F238E27FC236}">
                <a16:creationId xmlns:a16="http://schemas.microsoft.com/office/drawing/2014/main" id="{EF7D303A-1BBE-4AE9-95F9-6B05DD3042FE}"/>
              </a:ext>
            </a:extLst>
          </p:cNvPr>
          <p:cNvSpPr/>
          <p:nvPr/>
        </p:nvSpPr>
        <p:spPr>
          <a:xfrm rot="5400000">
            <a:off x="748945" y="4775042"/>
            <a:ext cx="812894" cy="153925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42" name="Group 41">
            <a:extLst>
              <a:ext uri="{FF2B5EF4-FFF2-40B4-BE49-F238E27FC236}">
                <a16:creationId xmlns:a16="http://schemas.microsoft.com/office/drawing/2014/main" id="{917ABE4D-0EE0-4D87-9A55-B1FD43DF95DC}"/>
              </a:ext>
            </a:extLst>
          </p:cNvPr>
          <p:cNvGrpSpPr/>
          <p:nvPr/>
        </p:nvGrpSpPr>
        <p:grpSpPr>
          <a:xfrm>
            <a:off x="812239" y="5195788"/>
            <a:ext cx="412100" cy="562715"/>
            <a:chOff x="5293615" y="2293499"/>
            <a:chExt cx="1189325" cy="1488408"/>
          </a:xfrm>
        </p:grpSpPr>
        <p:pic>
          <p:nvPicPr>
            <p:cNvPr id="43" name="Picture 42">
              <a:extLst>
                <a:ext uri="{FF2B5EF4-FFF2-40B4-BE49-F238E27FC236}">
                  <a16:creationId xmlns:a16="http://schemas.microsoft.com/office/drawing/2014/main" id="{6FD66064-5655-49DD-B388-AF3A8C844B5E}"/>
                </a:ext>
              </a:extLst>
            </p:cNvPr>
            <p:cNvPicPr>
              <a:picLocks noChangeAspect="1" noChangeArrowheads="1"/>
            </p:cNvPicPr>
            <p:nvPr/>
          </p:nvPicPr>
          <p:blipFill>
            <a:blip r:embed="rId5"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4" name="Isosceles Triangle 43">
              <a:extLst>
                <a:ext uri="{FF2B5EF4-FFF2-40B4-BE49-F238E27FC236}">
                  <a16:creationId xmlns:a16="http://schemas.microsoft.com/office/drawing/2014/main" id="{3D5DAD69-C8AC-4642-A32F-196D21BE5ABC}"/>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pic>
        <p:nvPicPr>
          <p:cNvPr id="45" name="Picture 44">
            <a:extLst>
              <a:ext uri="{FF2B5EF4-FFF2-40B4-BE49-F238E27FC236}">
                <a16:creationId xmlns:a16="http://schemas.microsoft.com/office/drawing/2014/main" id="{F55E9509-7933-42DB-BF09-C434C39F43B5}"/>
              </a:ext>
            </a:extLst>
          </p:cNvPr>
          <p:cNvPicPr>
            <a:picLocks noChangeAspect="1" noChangeArrowheads="1"/>
          </p:cNvPicPr>
          <p:nvPr/>
        </p:nvPicPr>
        <p:blipFill>
          <a:blip r:embed="rId5" cstate="print">
            <a:lum bright="100000" contrast="100000"/>
          </a:blip>
          <a:srcRect/>
          <a:stretch>
            <a:fillRect/>
          </a:stretch>
        </p:blipFill>
        <p:spPr bwMode="auto">
          <a:xfrm>
            <a:off x="4981911" y="5091602"/>
            <a:ext cx="754304" cy="914572"/>
          </a:xfrm>
          <a:prstGeom prst="rect">
            <a:avLst/>
          </a:prstGeom>
          <a:noFill/>
          <a:ln w="9525">
            <a:noFill/>
            <a:miter lim="800000"/>
            <a:headEnd/>
            <a:tailEnd/>
          </a:ln>
          <a:effectLst/>
        </p:spPr>
      </p:pic>
      <p:cxnSp>
        <p:nvCxnSpPr>
          <p:cNvPr id="46" name="Straight Connector 45">
            <a:extLst>
              <a:ext uri="{FF2B5EF4-FFF2-40B4-BE49-F238E27FC236}">
                <a16:creationId xmlns:a16="http://schemas.microsoft.com/office/drawing/2014/main" id="{DF777C83-2F75-4CB5-965D-9D7C4EFFFF31}"/>
              </a:ext>
            </a:extLst>
          </p:cNvPr>
          <p:cNvCxnSpPr/>
          <p:nvPr/>
        </p:nvCxnSpPr>
        <p:spPr>
          <a:xfrm flipH="1">
            <a:off x="1804452" y="554541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8E038E2-8C9B-4333-907A-04DF39696790}"/>
              </a:ext>
            </a:extLst>
          </p:cNvPr>
          <p:cNvSpPr/>
          <p:nvPr/>
        </p:nvSpPr>
        <p:spPr>
          <a:xfrm>
            <a:off x="2300288" y="5342824"/>
            <a:ext cx="1907627"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err="1">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ExpressRoute</a:t>
            </a: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 private connectivity</a:t>
            </a:r>
          </a:p>
        </p:txBody>
      </p:sp>
      <p:cxnSp>
        <p:nvCxnSpPr>
          <p:cNvPr id="48" name="Straight Connector 47">
            <a:extLst>
              <a:ext uri="{FF2B5EF4-FFF2-40B4-BE49-F238E27FC236}">
                <a16:creationId xmlns:a16="http://schemas.microsoft.com/office/drawing/2014/main" id="{2DD8C0DE-9A09-44A2-A4D2-75579AF0B259}"/>
              </a:ext>
            </a:extLst>
          </p:cNvPr>
          <p:cNvCxnSpPr/>
          <p:nvPr/>
        </p:nvCxnSpPr>
        <p:spPr>
          <a:xfrm>
            <a:off x="4014787" y="554541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7D68DB9-1478-4A58-B446-CDA6159E338E}"/>
              </a:ext>
            </a:extLst>
          </p:cNvPr>
          <p:cNvSpPr/>
          <p:nvPr/>
        </p:nvSpPr>
        <p:spPr>
          <a:xfrm>
            <a:off x="6104126" y="5138587"/>
            <a:ext cx="2445018" cy="816249"/>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&amp;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Mission critical workloads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Backup/DR, media, HPC</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Microsoft services</a:t>
            </a:r>
          </a:p>
        </p:txBody>
      </p:sp>
      <p:sp>
        <p:nvSpPr>
          <p:cNvPr id="50" name="Rectangle 49">
            <a:extLst>
              <a:ext uri="{FF2B5EF4-FFF2-40B4-BE49-F238E27FC236}">
                <a16:creationId xmlns:a16="http://schemas.microsoft.com/office/drawing/2014/main" id="{4F2DE345-B114-4C70-A80C-71C2B52D5E09}"/>
              </a:ext>
            </a:extLst>
          </p:cNvPr>
          <p:cNvSpPr/>
          <p:nvPr/>
        </p:nvSpPr>
        <p:spPr bwMode="auto">
          <a:xfrm>
            <a:off x="385763" y="5138586"/>
            <a:ext cx="8367317" cy="816957"/>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lnSpc>
                <a:spcPct val="90000"/>
              </a:lnSpc>
            </a:pPr>
            <a:endParaRPr lang="en-US" sz="2100" b="0" spc="-38" dirty="0">
              <a:gradFill>
                <a:gsLst>
                  <a:gs pos="1250">
                    <a:srgbClr val="EFEFEF"/>
                  </a:gs>
                  <a:gs pos="10417">
                    <a:srgbClr val="EFEFEF"/>
                  </a:gs>
                </a:gsLst>
                <a:lin ang="5400000" scaled="0"/>
              </a:gradFill>
              <a:latin typeface="Calibri" panose="020F0502020204030204"/>
              <a:cs typeface="Segoe UI" panose="020B0502040204020203" pitchFamily="34" charset="0"/>
            </a:endParaRPr>
          </a:p>
        </p:txBody>
      </p:sp>
      <p:sp>
        <p:nvSpPr>
          <p:cNvPr id="51" name="Freeform 539">
            <a:extLst>
              <a:ext uri="{FF2B5EF4-FFF2-40B4-BE49-F238E27FC236}">
                <a16:creationId xmlns:a16="http://schemas.microsoft.com/office/drawing/2014/main" id="{2F90D8A3-C644-4DD1-8E25-18F6B12AE64A}"/>
              </a:ext>
            </a:extLst>
          </p:cNvPr>
          <p:cNvSpPr>
            <a:spLocks noChangeAspect="1"/>
          </p:cNvSpPr>
          <p:nvPr/>
        </p:nvSpPr>
        <p:spPr bwMode="auto">
          <a:xfrm>
            <a:off x="1037214" y="5611925"/>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52" name="Rectangle 51">
            <a:extLst>
              <a:ext uri="{FF2B5EF4-FFF2-40B4-BE49-F238E27FC236}">
                <a16:creationId xmlns:a16="http://schemas.microsoft.com/office/drawing/2014/main" id="{ED0CA031-B2FF-4683-8A49-4902718A2100}"/>
              </a:ext>
            </a:extLst>
          </p:cNvPr>
          <p:cNvSpPr/>
          <p:nvPr/>
        </p:nvSpPr>
        <p:spPr>
          <a:xfrm>
            <a:off x="390921" y="2533282"/>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53" name="Freeform 59">
            <a:extLst>
              <a:ext uri="{FF2B5EF4-FFF2-40B4-BE49-F238E27FC236}">
                <a16:creationId xmlns:a16="http://schemas.microsoft.com/office/drawing/2014/main" id="{BF18E28B-0741-4D24-8EDE-DB74E477397C}"/>
              </a:ext>
            </a:extLst>
          </p:cNvPr>
          <p:cNvSpPr/>
          <p:nvPr/>
        </p:nvSpPr>
        <p:spPr>
          <a:xfrm rot="5400000">
            <a:off x="4913441" y="2161884"/>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54" name="Freeform 68">
            <a:extLst>
              <a:ext uri="{FF2B5EF4-FFF2-40B4-BE49-F238E27FC236}">
                <a16:creationId xmlns:a16="http://schemas.microsoft.com/office/drawing/2014/main" id="{9FB678DD-79F9-4B6A-8BCC-4E1FEFA24ACA}"/>
              </a:ext>
            </a:extLst>
          </p:cNvPr>
          <p:cNvSpPr/>
          <p:nvPr/>
        </p:nvSpPr>
        <p:spPr>
          <a:xfrm rot="5400000">
            <a:off x="749443" y="2161504"/>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55" name="Picture 54" descr="\\magnum\Projects\Microsoft\Cloud Power FY12\Design\Icons\PNGs\Server_2.png">
            <a:extLst>
              <a:ext uri="{FF2B5EF4-FFF2-40B4-BE49-F238E27FC236}">
                <a16:creationId xmlns:a16="http://schemas.microsoft.com/office/drawing/2014/main" id="{F58C19FF-A198-44CC-8FD1-70AFE2493E77}"/>
              </a:ext>
            </a:extLst>
          </p:cNvPr>
          <p:cNvPicPr>
            <a:picLocks noChangeAspect="1" noChangeArrowheads="1"/>
          </p:cNvPicPr>
          <p:nvPr/>
        </p:nvPicPr>
        <p:blipFill>
          <a:blip r:embed="rId6" cstate="print">
            <a:lum bright="100000"/>
          </a:blip>
          <a:srcRect/>
          <a:stretch>
            <a:fillRect/>
          </a:stretch>
        </p:blipFill>
        <p:spPr bwMode="auto">
          <a:xfrm>
            <a:off x="5007703" y="2520024"/>
            <a:ext cx="634442" cy="845920"/>
          </a:xfrm>
          <a:prstGeom prst="rect">
            <a:avLst/>
          </a:prstGeom>
          <a:noFill/>
        </p:spPr>
      </p:pic>
      <p:sp>
        <p:nvSpPr>
          <p:cNvPr id="56" name="Rectangle 55">
            <a:extLst>
              <a:ext uri="{FF2B5EF4-FFF2-40B4-BE49-F238E27FC236}">
                <a16:creationId xmlns:a16="http://schemas.microsoft.com/office/drawing/2014/main" id="{EEA5AFC4-5229-4CAA-A2ED-B3496F15978E}"/>
              </a:ext>
            </a:extLst>
          </p:cNvPr>
          <p:cNvSpPr/>
          <p:nvPr/>
        </p:nvSpPr>
        <p:spPr>
          <a:xfrm>
            <a:off x="2290588" y="2862923"/>
            <a:ext cx="1900808" cy="2626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Internet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57" name="Straight Connector 56">
            <a:extLst>
              <a:ext uri="{FF2B5EF4-FFF2-40B4-BE49-F238E27FC236}">
                <a16:creationId xmlns:a16="http://schemas.microsoft.com/office/drawing/2014/main" id="{9E35F415-5FA1-45DD-A438-A26AB410AE60}"/>
              </a:ext>
            </a:extLst>
          </p:cNvPr>
          <p:cNvCxnSpPr/>
          <p:nvPr/>
        </p:nvCxnSpPr>
        <p:spPr>
          <a:xfrm>
            <a:off x="4019945" y="2942984"/>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3789DA-5D7E-4DA5-A682-5A4934EA8E04}"/>
              </a:ext>
            </a:extLst>
          </p:cNvPr>
          <p:cNvCxnSpPr/>
          <p:nvPr/>
        </p:nvCxnSpPr>
        <p:spPr>
          <a:xfrm flipH="1">
            <a:off x="1798765" y="2942984"/>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61857334-8B09-46A2-8D5A-D2F46376D9D4}"/>
              </a:ext>
            </a:extLst>
          </p:cNvPr>
          <p:cNvPicPr>
            <a:picLocks noChangeAspect="1" noChangeArrowheads="1"/>
          </p:cNvPicPr>
          <p:nvPr/>
        </p:nvPicPr>
        <p:blipFill>
          <a:blip r:embed="rId5" cstate="print">
            <a:lum bright="100000" contrast="100000"/>
          </a:blip>
          <a:srcRect/>
          <a:stretch>
            <a:fillRect/>
          </a:stretch>
        </p:blipFill>
        <p:spPr bwMode="auto">
          <a:xfrm>
            <a:off x="817397" y="2524647"/>
            <a:ext cx="408310" cy="408203"/>
          </a:xfrm>
          <a:prstGeom prst="rect">
            <a:avLst/>
          </a:prstGeom>
          <a:noFill/>
          <a:ln w="9525">
            <a:noFill/>
            <a:miter lim="800000"/>
            <a:headEnd/>
            <a:tailEnd/>
          </a:ln>
          <a:effectLst/>
        </p:spPr>
      </p:pic>
      <p:sp>
        <p:nvSpPr>
          <p:cNvPr id="60" name="Isosceles Triangle 59">
            <a:extLst>
              <a:ext uri="{FF2B5EF4-FFF2-40B4-BE49-F238E27FC236}">
                <a16:creationId xmlns:a16="http://schemas.microsoft.com/office/drawing/2014/main" id="{FC1EB270-88D0-4111-ADCB-3C76166262BE}"/>
              </a:ext>
            </a:extLst>
          </p:cNvPr>
          <p:cNvSpPr/>
          <p:nvPr/>
        </p:nvSpPr>
        <p:spPr bwMode="auto">
          <a:xfrm rot="9180217">
            <a:off x="1027777" y="2811662"/>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61" name="Rectangle 60">
            <a:extLst>
              <a:ext uri="{FF2B5EF4-FFF2-40B4-BE49-F238E27FC236}">
                <a16:creationId xmlns:a16="http://schemas.microsoft.com/office/drawing/2014/main" id="{018A63E4-1F36-4513-9FD5-6E73404CA318}"/>
              </a:ext>
            </a:extLst>
          </p:cNvPr>
          <p:cNvSpPr/>
          <p:nvPr/>
        </p:nvSpPr>
        <p:spPr>
          <a:xfrm>
            <a:off x="6109284" y="2520530"/>
            <a:ext cx="2605226"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Consumers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Access over public IP</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DNS resolution</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62" name="Freeform 539">
            <a:extLst>
              <a:ext uri="{FF2B5EF4-FFF2-40B4-BE49-F238E27FC236}">
                <a16:creationId xmlns:a16="http://schemas.microsoft.com/office/drawing/2014/main" id="{211F3559-A5C0-4B5D-B679-551AD1676B5A}"/>
              </a:ext>
            </a:extLst>
          </p:cNvPr>
          <p:cNvSpPr>
            <a:spLocks noChangeAspect="1"/>
          </p:cNvSpPr>
          <p:nvPr/>
        </p:nvSpPr>
        <p:spPr bwMode="auto">
          <a:xfrm>
            <a:off x="1042372" y="2930026"/>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Tree>
    <p:custDataLst>
      <p:tags r:id="rId1"/>
    </p:custDataLst>
    <p:extLst>
      <p:ext uri="{BB962C8B-B14F-4D97-AF65-F5344CB8AC3E}">
        <p14:creationId xmlns:p14="http://schemas.microsoft.com/office/powerpoint/2010/main" val="324569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kern="1200" dirty="0">
                <a:solidFill>
                  <a:schemeClr val="bg1"/>
                </a:solidFill>
                <a:latin typeface="+mj-lt"/>
                <a:ea typeface="+mj-ea"/>
                <a:cs typeface="+mj-cs"/>
              </a:rPr>
              <a:t>Virtual Private Network</a:t>
            </a:r>
          </a:p>
        </p:txBody>
      </p:sp>
      <p:sp>
        <p:nvSpPr>
          <p:cNvPr id="6" name="Text Placeholder 5">
            <a:extLst>
              <a:ext uri="{FF2B5EF4-FFF2-40B4-BE49-F238E27FC236}">
                <a16:creationId xmlns:a16="http://schemas.microsoft.com/office/drawing/2014/main" id="{D21302A0-84F6-4438-84A3-D68FE27B42AC}"/>
              </a:ext>
            </a:extLst>
          </p:cNvPr>
          <p:cNvSpPr>
            <a:spLocks noGrp="1"/>
          </p:cNvSpPr>
          <p:nvPr>
            <p:ph type="body" sz="quarter" idx="10"/>
          </p:nvPr>
        </p:nvSpPr>
        <p:spPr/>
        <p:txBody>
          <a:bodyPr>
            <a:normAutofit fontScale="25000" lnSpcReduction="20000"/>
          </a:bodyPr>
          <a:lstStyle/>
          <a:p>
            <a:r>
              <a:rPr lang="en-US" dirty="0"/>
              <a:t>At a high level, most hybrid configurations require 5 resources:</a:t>
            </a:r>
          </a:p>
          <a:p>
            <a:pPr marL="214313" indent="-214313">
              <a:buFont typeface="Arial" panose="020B0604020202020204" pitchFamily="34" charset="0"/>
              <a:buChar char="•"/>
            </a:pPr>
            <a:r>
              <a:rPr lang="en-US" dirty="0"/>
              <a:t>VNET</a:t>
            </a:r>
          </a:p>
          <a:p>
            <a:pPr marL="214313" indent="-214313">
              <a:buFont typeface="Arial" panose="020B0604020202020204" pitchFamily="34" charset="0"/>
              <a:buChar char="•"/>
            </a:pPr>
            <a:r>
              <a:rPr lang="en-US" dirty="0"/>
              <a:t>Gateway Subnet</a:t>
            </a:r>
          </a:p>
          <a:p>
            <a:pPr marL="214313" indent="-214313">
              <a:buFont typeface="Arial" panose="020B0604020202020204" pitchFamily="34" charset="0"/>
              <a:buChar char="•"/>
            </a:pPr>
            <a:r>
              <a:rPr lang="en-US" dirty="0"/>
              <a:t>Virtual Network Gateway (Route/Policy Based) </a:t>
            </a:r>
          </a:p>
          <a:p>
            <a:pPr marL="214313" indent="-214313">
              <a:buFont typeface="Arial" panose="020B0604020202020204" pitchFamily="34" charset="0"/>
              <a:buChar char="•"/>
            </a:pPr>
            <a:r>
              <a:rPr lang="en-US" dirty="0"/>
              <a:t>Local Network Gateway</a:t>
            </a:r>
          </a:p>
          <a:p>
            <a:pPr marL="214313" indent="-214313">
              <a:buFont typeface="Arial" panose="020B0604020202020204" pitchFamily="34" charset="0"/>
              <a:buChar char="•"/>
            </a:pPr>
            <a:r>
              <a:rPr lang="en-US" dirty="0"/>
              <a:t>Connection</a:t>
            </a:r>
          </a:p>
          <a:p>
            <a:endParaRPr lang="en-US" dirty="0"/>
          </a:p>
        </p:txBody>
      </p:sp>
      <p:pic>
        <p:nvPicPr>
          <p:cNvPr id="5" name="Content Placeholder 4">
            <a:extLst>
              <a:ext uri="{FF2B5EF4-FFF2-40B4-BE49-F238E27FC236}">
                <a16:creationId xmlns:a16="http://schemas.microsoft.com/office/drawing/2014/main" id="{1B0E3693-A37E-49D4-930F-C0E82EB54B56}"/>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2162175"/>
            <a:ext cx="5251450" cy="3295650"/>
          </a:xfrm>
          <a:prstGeom prst="rect">
            <a:avLst/>
          </a:prstGeom>
        </p:spPr>
      </p:pic>
      <p:graphicFrame>
        <p:nvGraphicFramePr>
          <p:cNvPr id="12" name="Content Placeholder 3">
            <a:extLst>
              <a:ext uri="{FF2B5EF4-FFF2-40B4-BE49-F238E27FC236}">
                <a16:creationId xmlns:a16="http://schemas.microsoft.com/office/drawing/2014/main" id="{7EB313E1-B8C4-40DC-A86F-17353B37685F}"/>
              </a:ext>
            </a:extLst>
          </p:cNvPr>
          <p:cNvGraphicFramePr>
            <a:graphicFrameLocks/>
          </p:cNvGraphicFramePr>
          <p:nvPr>
            <p:extLst/>
          </p:nvPr>
        </p:nvGraphicFramePr>
        <p:xfrm>
          <a:off x="5534891" y="4126923"/>
          <a:ext cx="3345874" cy="1720017"/>
        </p:xfrm>
        <a:graphic>
          <a:graphicData uri="http://schemas.openxmlformats.org/drawingml/2006/table">
            <a:tbl>
              <a:tblPr/>
              <a:tblGrid>
                <a:gridCol w="720437">
                  <a:extLst>
                    <a:ext uri="{9D8B030D-6E8A-4147-A177-3AD203B41FA5}">
                      <a16:colId xmlns:a16="http://schemas.microsoft.com/office/drawing/2014/main" val="768412754"/>
                    </a:ext>
                  </a:extLst>
                </a:gridCol>
                <a:gridCol w="921328">
                  <a:extLst>
                    <a:ext uri="{9D8B030D-6E8A-4147-A177-3AD203B41FA5}">
                      <a16:colId xmlns:a16="http://schemas.microsoft.com/office/drawing/2014/main" val="699344795"/>
                    </a:ext>
                  </a:extLst>
                </a:gridCol>
                <a:gridCol w="872836">
                  <a:extLst>
                    <a:ext uri="{9D8B030D-6E8A-4147-A177-3AD203B41FA5}">
                      <a16:colId xmlns:a16="http://schemas.microsoft.com/office/drawing/2014/main" val="2218770451"/>
                    </a:ext>
                  </a:extLst>
                </a:gridCol>
                <a:gridCol w="831273">
                  <a:extLst>
                    <a:ext uri="{9D8B030D-6E8A-4147-A177-3AD203B41FA5}">
                      <a16:colId xmlns:a16="http://schemas.microsoft.com/office/drawing/2014/main" val="4092057729"/>
                    </a:ext>
                  </a:extLst>
                </a:gridCol>
              </a:tblGrid>
              <a:tr h="550025">
                <a:tc>
                  <a:txBody>
                    <a:bodyPr/>
                    <a:lstStyle/>
                    <a:p>
                      <a:pPr algn="l" fontAlgn="b"/>
                      <a:r>
                        <a:rPr lang="en-US" sz="900" b="1" dirty="0">
                          <a:effectLst/>
                          <a:latin typeface="segoe-ui_bold"/>
                        </a:rPr>
                        <a:t>Route Based SKU</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S2S/VNet-to-VNet</a:t>
                      </a:r>
                      <a:br>
                        <a:rPr lang="en-US" sz="900" b="1" dirty="0">
                          <a:effectLst/>
                          <a:latin typeface="segoe-ui_bold"/>
                        </a:rPr>
                      </a:br>
                      <a:r>
                        <a:rPr lang="en-US" sz="900" b="1" dirty="0">
                          <a:effectLst/>
                          <a:latin typeface="segoe-ui_bold"/>
                        </a:rPr>
                        <a:t>Tunnels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P2S</a:t>
                      </a:r>
                      <a:br>
                        <a:rPr lang="en-US" sz="900" b="1" dirty="0">
                          <a:effectLst/>
                          <a:latin typeface="segoe-ui_bold"/>
                        </a:rPr>
                      </a:br>
                      <a:r>
                        <a:rPr lang="en-US" sz="900" b="1" dirty="0">
                          <a:effectLst/>
                          <a:latin typeface="segoe-ui_bold"/>
                        </a:rPr>
                        <a:t>Connections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Aggregate</a:t>
                      </a:r>
                      <a:br>
                        <a:rPr lang="en-US" sz="900" b="1" dirty="0">
                          <a:effectLst/>
                          <a:latin typeface="segoe-ui_bold"/>
                        </a:rPr>
                      </a:br>
                      <a:r>
                        <a:rPr lang="en-US" sz="900" b="1" dirty="0">
                          <a:effectLst/>
                          <a:latin typeface="segoe-ui_bold"/>
                        </a:rPr>
                        <a:t>Throughput Benchmark</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47134889"/>
                  </a:ext>
                </a:extLst>
              </a:tr>
              <a:tr h="292498">
                <a:tc>
                  <a:txBody>
                    <a:bodyPr/>
                    <a:lstStyle/>
                    <a:p>
                      <a:pPr fontAlgn="t"/>
                      <a:r>
                        <a:rPr lang="en-US" sz="900" b="1" dirty="0">
                          <a:effectLst/>
                          <a:latin typeface="segoe-ui_bold"/>
                        </a:rPr>
                        <a:t>VpnGw1</a:t>
                      </a:r>
                      <a:endParaRPr lang="en-US" sz="900" dirty="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650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60124101"/>
                  </a:ext>
                </a:extLst>
              </a:tr>
              <a:tr h="292498">
                <a:tc>
                  <a:txBody>
                    <a:bodyPr/>
                    <a:lstStyle/>
                    <a:p>
                      <a:pPr fontAlgn="t"/>
                      <a:r>
                        <a:rPr lang="en-US" sz="900" b="1">
                          <a:effectLst/>
                          <a:latin typeface="segoe-ui_bold"/>
                        </a:rPr>
                        <a:t>VpnGw2</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4542414"/>
                  </a:ext>
                </a:extLst>
              </a:tr>
              <a:tr h="292498">
                <a:tc>
                  <a:txBody>
                    <a:bodyPr/>
                    <a:lstStyle/>
                    <a:p>
                      <a:pPr fontAlgn="t"/>
                      <a:r>
                        <a:rPr lang="en-US" sz="900" b="1">
                          <a:effectLst/>
                          <a:latin typeface="segoe-ui_bold"/>
                        </a:rPr>
                        <a:t>VpnGw3</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1.25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621097"/>
                  </a:ext>
                </a:extLst>
              </a:tr>
              <a:tr h="292498">
                <a:tc>
                  <a:txBody>
                    <a:bodyPr/>
                    <a:lstStyle/>
                    <a:p>
                      <a:pPr fontAlgn="t"/>
                      <a:r>
                        <a:rPr lang="en-US" sz="900" b="1">
                          <a:effectLst/>
                          <a:latin typeface="segoe-ui_bold"/>
                        </a:rPr>
                        <a:t>Basic</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Max. 10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85877235"/>
                  </a:ext>
                </a:extLst>
              </a:tr>
            </a:tbl>
          </a:graphicData>
        </a:graphic>
      </p:graphicFrame>
    </p:spTree>
    <p:custDataLst>
      <p:tags r:id="rId1"/>
    </p:custDataLst>
    <p:extLst>
      <p:ext uri="{BB962C8B-B14F-4D97-AF65-F5344CB8AC3E}">
        <p14:creationId xmlns:p14="http://schemas.microsoft.com/office/powerpoint/2010/main" val="277857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Express Route</a:t>
            </a:r>
            <a:endParaRPr lang="en-US"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AA91F32C-CB16-4C36-8977-1B5870F884D8}"/>
              </a:ext>
            </a:extLst>
          </p:cNvPr>
          <p:cNvSpPr>
            <a:spLocks noGrp="1"/>
          </p:cNvSpPr>
          <p:nvPr>
            <p:ph type="body" sz="quarter" idx="10"/>
          </p:nvPr>
        </p:nvSpPr>
        <p:spPr/>
        <p:txBody>
          <a:bodyPr/>
          <a:lstStyle/>
          <a:p>
            <a:pPr marL="214313" indent="-214313">
              <a:buFont typeface="Arial" panose="020B0604020202020204" pitchFamily="34" charset="0"/>
              <a:buChar char="•"/>
            </a:pPr>
            <a:r>
              <a:rPr lang="en-US" sz="1275" dirty="0"/>
              <a:t>Layer 3 connectivity between your on-premises and Azure</a:t>
            </a:r>
          </a:p>
          <a:p>
            <a:pPr marL="214313" indent="-214313">
              <a:buFont typeface="Arial" panose="020B0604020202020204" pitchFamily="34" charset="0"/>
              <a:buChar char="•"/>
            </a:pPr>
            <a:r>
              <a:rPr lang="en-US" sz="1275" dirty="0"/>
              <a:t>Dynamic routing between your network and Microsoft by leveraging BGP</a:t>
            </a:r>
          </a:p>
          <a:p>
            <a:pPr marL="214313" indent="-214313">
              <a:buFont typeface="Arial" panose="020B0604020202020204" pitchFamily="34" charset="0"/>
              <a:buChar char="•"/>
            </a:pPr>
            <a:r>
              <a:rPr lang="en-US" sz="1275" dirty="0"/>
              <a:t>Built-in redundancy </a:t>
            </a:r>
          </a:p>
          <a:p>
            <a:pPr marL="214313" indent="-214313">
              <a:buFont typeface="Arial" panose="020B0604020202020204" pitchFamily="34" charset="0"/>
              <a:buChar char="•"/>
            </a:pPr>
            <a:r>
              <a:rPr lang="en-US" sz="1275" dirty="0"/>
              <a:t>Range of bandwidth options</a:t>
            </a:r>
          </a:p>
          <a:p>
            <a:pPr marL="214313" indent="-214313">
              <a:buFont typeface="Arial" panose="020B0604020202020204" pitchFamily="34" charset="0"/>
              <a:buChar char="•"/>
            </a:pPr>
            <a:r>
              <a:rPr lang="en-US" sz="1275" dirty="0"/>
              <a:t>Flexible billing models</a:t>
            </a:r>
          </a:p>
          <a:p>
            <a:pPr marL="557213" lvl="1" indent="-214313">
              <a:buFont typeface="Arial" panose="020B0604020202020204" pitchFamily="34" charset="0"/>
              <a:buChar char="•"/>
            </a:pPr>
            <a:r>
              <a:rPr lang="en-US" sz="1275" dirty="0"/>
              <a:t>Unlimited data</a:t>
            </a:r>
          </a:p>
          <a:p>
            <a:pPr marL="557213" lvl="1" indent="-214313">
              <a:buFont typeface="Arial" panose="020B0604020202020204" pitchFamily="34" charset="0"/>
              <a:buChar char="•"/>
            </a:pPr>
            <a:r>
              <a:rPr lang="en-US" sz="1275" dirty="0"/>
              <a:t>Metered data</a:t>
            </a:r>
          </a:p>
          <a:p>
            <a:pPr marL="557213" lvl="1" indent="-214313">
              <a:buFont typeface="Arial" panose="020B0604020202020204" pitchFamily="34" charset="0"/>
              <a:buChar char="•"/>
            </a:pPr>
            <a:r>
              <a:rPr lang="en-US" sz="1275" dirty="0"/>
              <a:t>Premium add-on</a:t>
            </a:r>
          </a:p>
          <a:p>
            <a:pPr marL="214313" indent="-214313">
              <a:buFont typeface="Arial" panose="020B0604020202020204" pitchFamily="34" charset="0"/>
              <a:buChar char="•"/>
            </a:pPr>
            <a:r>
              <a:rPr lang="en-US" sz="1275" dirty="0"/>
              <a:t>Prerequisites</a:t>
            </a:r>
          </a:p>
          <a:p>
            <a:pPr marL="557213" lvl="1" indent="-214313">
              <a:buFont typeface="Arial" panose="020B0604020202020204" pitchFamily="34" charset="0"/>
              <a:buChar char="•"/>
            </a:pPr>
            <a:r>
              <a:rPr lang="en-US" sz="1275" dirty="0"/>
              <a:t>Azure Account</a:t>
            </a:r>
          </a:p>
          <a:p>
            <a:pPr marL="557213" lvl="1" indent="-214313">
              <a:buFont typeface="Arial" panose="020B0604020202020204" pitchFamily="34" charset="0"/>
              <a:buChar char="•"/>
            </a:pPr>
            <a:r>
              <a:rPr lang="en-US" sz="1275" dirty="0"/>
              <a:t>Connectivity Providers</a:t>
            </a:r>
          </a:p>
          <a:p>
            <a:pPr marL="557213" lvl="1" indent="-214313">
              <a:buFont typeface="Arial" panose="020B0604020202020204" pitchFamily="34" charset="0"/>
              <a:buChar char="•"/>
            </a:pPr>
            <a:r>
              <a:rPr lang="en-US" sz="1275" dirty="0"/>
              <a:t>Network Requirements</a:t>
            </a:r>
          </a:p>
          <a:p>
            <a:pPr marL="214313" indent="-214313">
              <a:buFont typeface="Arial" panose="020B0604020202020204" pitchFamily="34" charset="0"/>
              <a:buChar char="•"/>
            </a:pPr>
            <a:endParaRPr lang="en-US" dirty="0"/>
          </a:p>
        </p:txBody>
      </p:sp>
      <p:pic>
        <p:nvPicPr>
          <p:cNvPr id="29700" name="Picture 4" descr="https://docs.microsoft.com/en-us/azure/expressroute/media/expressroute-introduction/expressroute-connection-overview.png">
            <a:extLst>
              <a:ext uri="{FF2B5EF4-FFF2-40B4-BE49-F238E27FC236}">
                <a16:creationId xmlns:a16="http://schemas.microsoft.com/office/drawing/2014/main" id="{52CC5D3F-6E41-4566-9DC9-69A708B8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9" y="2763650"/>
            <a:ext cx="5535450" cy="26469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0455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52" descr="ExpressRoute connectivity model diagram">
            <a:extLst>
              <a:ext uri="{FF2B5EF4-FFF2-40B4-BE49-F238E27FC236}">
                <a16:creationId xmlns:a16="http://schemas.microsoft.com/office/drawing/2014/main" id="{D4444A5D-DC3C-4B4F-B8B5-5DC5FC809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788" y="2403975"/>
            <a:ext cx="6176425" cy="330745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dirty="0">
                <a:solidFill>
                  <a:schemeClr val="bg1"/>
                </a:solidFill>
              </a:rPr>
              <a:t>Express Route Connectivity Models</a:t>
            </a:r>
          </a:p>
        </p:txBody>
      </p:sp>
      <p:sp>
        <p:nvSpPr>
          <p:cNvPr id="2" name="Text Placeholder 1">
            <a:extLst>
              <a:ext uri="{FF2B5EF4-FFF2-40B4-BE49-F238E27FC236}">
                <a16:creationId xmlns:a16="http://schemas.microsoft.com/office/drawing/2014/main" id="{BEC9D7B7-3949-4DF6-9256-FFF92487DD1A}"/>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293109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0]">
            <a:extLst>
              <a:ext uri="{FF2B5EF4-FFF2-40B4-BE49-F238E27FC236}">
                <a16:creationId xmlns:a16="http://schemas.microsoft.com/office/drawing/2014/main" id="{745974B6-FB4A-469A-9B05-3B4AE9BD38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63409" y="2113671"/>
            <a:ext cx="6417183" cy="388708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a:solidFill>
                  <a:schemeClr val="bg1"/>
                </a:solidFill>
              </a:rPr>
              <a:t>Express Route: Routing Domains (Peerings)</a:t>
            </a:r>
            <a:endParaRPr lang="en-US" sz="2400" dirty="0">
              <a:solidFill>
                <a:schemeClr val="bg1"/>
              </a:solidFill>
            </a:endParaRPr>
          </a:p>
        </p:txBody>
      </p:sp>
      <p:sp>
        <p:nvSpPr>
          <p:cNvPr id="2" name="Text Placeholder 1">
            <a:extLst>
              <a:ext uri="{FF2B5EF4-FFF2-40B4-BE49-F238E27FC236}">
                <a16:creationId xmlns:a16="http://schemas.microsoft.com/office/drawing/2014/main" id="{2E7B04F8-8104-4270-8E39-44C79402F692}"/>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51602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46065"/>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417399" y="1339850"/>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5087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435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9077" y="4200724"/>
            <a:ext cx="4496744" cy="784830"/>
          </a:xfrm>
          <a:prstGeom prst="rect">
            <a:avLst/>
          </a:prstGeom>
          <a:noFill/>
        </p:spPr>
        <p:txBody>
          <a:bodyPr wrap="none" rtlCol="0">
            <a:spAutoFit/>
          </a:bodyPr>
          <a:lstStyle/>
          <a:p>
            <a:pPr defTabSz="685800" fontAlgn="auto">
              <a:spcBef>
                <a:spcPts val="0"/>
              </a:spcBef>
              <a:spcAft>
                <a:spcPts val="0"/>
              </a:spcAft>
            </a:pPr>
            <a:r>
              <a:rPr lang="en-US" sz="1050" b="0" dirty="0">
                <a:solidFill>
                  <a:prstClr val="black"/>
                </a:solidFill>
                <a:latin typeface="Calibri" panose="020F0502020204030204"/>
                <a:cs typeface="+mn-cs"/>
              </a:rPr>
              <a:t>Global connectivity for services - An ExpressRoute circuit created in any region </a:t>
            </a:r>
          </a:p>
          <a:p>
            <a:pPr defTabSz="685800" fontAlgn="auto">
              <a:spcBef>
                <a:spcPts val="0"/>
              </a:spcBef>
              <a:spcAft>
                <a:spcPts val="0"/>
              </a:spcAft>
            </a:pPr>
            <a:r>
              <a:rPr lang="en-US" sz="1050" b="0" dirty="0">
                <a:solidFill>
                  <a:prstClr val="black"/>
                </a:solidFill>
                <a:latin typeface="Calibri" panose="020F0502020204030204"/>
                <a:cs typeface="+mn-cs"/>
              </a:rPr>
              <a:t>(excluding Azure China, Azure Germany, and Azure Government cloud) </a:t>
            </a:r>
          </a:p>
          <a:p>
            <a:pPr defTabSz="685800" fontAlgn="auto">
              <a:spcBef>
                <a:spcPts val="0"/>
              </a:spcBef>
              <a:spcAft>
                <a:spcPts val="0"/>
              </a:spcAft>
            </a:pPr>
            <a:r>
              <a:rPr lang="en-US" sz="1050" b="0" dirty="0">
                <a:solidFill>
                  <a:prstClr val="black"/>
                </a:solidFill>
                <a:latin typeface="Calibri" panose="020F0502020204030204"/>
                <a:cs typeface="+mn-cs"/>
              </a:rPr>
              <a:t>will have access to resources across any other region in the world.</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9EEE-8D1D-43FC-8BB6-6EB78F482EE7}"/>
              </a:ext>
            </a:extLst>
          </p:cNvPr>
          <p:cNvSpPr>
            <a:spLocks noGrp="1"/>
          </p:cNvSpPr>
          <p:nvPr>
            <p:ph type="title"/>
          </p:nvPr>
        </p:nvSpPr>
        <p:spPr/>
        <p:txBody>
          <a:bodyPr/>
          <a:lstStyle/>
          <a:p>
            <a:r>
              <a:rPr lang="en-US" dirty="0"/>
              <a:t>70-535 Exam </a:t>
            </a:r>
            <a:r>
              <a:rPr lang="en-US" b="1" dirty="0"/>
              <a:t>Network</a:t>
            </a:r>
            <a:r>
              <a:rPr lang="en-US" dirty="0"/>
              <a:t> Objectives (</a:t>
            </a:r>
            <a:r>
              <a:rPr lang="en-US" i="1" dirty="0"/>
              <a:t>15% - 20%</a:t>
            </a:r>
            <a:r>
              <a:rPr lang="en-US" dirty="0"/>
              <a:t>)</a:t>
            </a:r>
          </a:p>
        </p:txBody>
      </p:sp>
      <p:sp>
        <p:nvSpPr>
          <p:cNvPr id="3" name="Text Placeholder 2">
            <a:extLst>
              <a:ext uri="{FF2B5EF4-FFF2-40B4-BE49-F238E27FC236}">
                <a16:creationId xmlns:a16="http://schemas.microsoft.com/office/drawing/2014/main" id="{F5544B46-F264-4A8C-A313-DB7B033E2C0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276C9F4-F02B-4CFD-98BF-D94896B8701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D5D4DF10-F21A-4E2B-BD46-DC7F3B9D2456}"/>
              </a:ext>
            </a:extLst>
          </p:cNvPr>
          <p:cNvSpPr/>
          <p:nvPr/>
        </p:nvSpPr>
        <p:spPr>
          <a:xfrm>
            <a:off x="280147" y="2059193"/>
            <a:ext cx="8583706" cy="3693319"/>
          </a:xfrm>
          <a:prstGeom prst="rect">
            <a:avLst/>
          </a:prstGeom>
        </p:spPr>
        <p:txBody>
          <a:bodyPr wrap="square">
            <a:spAutoFit/>
          </a:bodyPr>
          <a:lstStyle/>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external connectivity for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Azure VPN, ExpressRoute and Virtual Network Peering architecture and design; determine when to use User Defined Routes (UDRs); determine when to use VPN gateway site-to-site failover for ExpressRoute </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security strategies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network virtual appliances; design a perimeter network (DMZ); determine when to use a Web Application Firewall (WAF), Network Security Group (NSG), and virtual network service tunneling</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connectivity for hybrid applications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p>
        </p:txBody>
      </p:sp>
    </p:spTree>
    <p:custDataLst>
      <p:tags r:id="rId1"/>
    </p:custDataLst>
    <p:extLst>
      <p:ext uri="{BB962C8B-B14F-4D97-AF65-F5344CB8AC3E}">
        <p14:creationId xmlns:p14="http://schemas.microsoft.com/office/powerpoint/2010/main" val="115420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7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332410"/>
            <a:ext cx="8579095" cy="138319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93" name="Straight Connector 8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161268"/>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8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215562"/>
            <a:ext cx="0" cy="27432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oexist">
            <a:extLst>
              <a:ext uri="{FF2B5EF4-FFF2-40B4-BE49-F238E27FC236}">
                <a16:creationId xmlns:a16="http://schemas.microsoft.com/office/drawing/2014/main" id="{9B4E0BFE-5531-4D63-BB92-172671A21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0030" y="1625557"/>
            <a:ext cx="4091938" cy="19232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exist">
            <a:extLst>
              <a:ext uri="{FF2B5EF4-FFF2-40B4-BE49-F238E27FC236}">
                <a16:creationId xmlns:a16="http://schemas.microsoft.com/office/drawing/2014/main" id="{27A2741B-4276-4263-B514-1312CF1AA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12033" y="1840384"/>
            <a:ext cx="4091938" cy="1493557"/>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395653" y="4424729"/>
            <a:ext cx="8354891" cy="697835"/>
          </a:xfrm>
        </p:spPr>
        <p:txBody>
          <a:bodyPr vert="horz" lIns="68580" tIns="34290" rIns="68580" bIns="34290" rtlCol="0" anchor="b">
            <a:normAutofit/>
          </a:bodyPr>
          <a:lstStyle/>
          <a:p>
            <a:pPr algn="ctr"/>
            <a:r>
              <a:rPr lang="en-US" sz="4050" dirty="0">
                <a:solidFill>
                  <a:schemeClr val="bg1"/>
                </a:solidFill>
              </a:rPr>
              <a:t>Express Route and Site-to-Site Co-Exist</a:t>
            </a:r>
          </a:p>
        </p:txBody>
      </p:sp>
    </p:spTree>
    <p:custDataLst>
      <p:tags r:id="rId1"/>
    </p:custDataLst>
    <p:extLst>
      <p:ext uri="{BB962C8B-B14F-4D97-AF65-F5344CB8AC3E}">
        <p14:creationId xmlns:p14="http://schemas.microsoft.com/office/powerpoint/2010/main" val="389020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510168" cy="514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125" name="Picture 2" descr="https://www.credera.com/wp-content/uploads/2016/11/azure1.png">
            <a:extLst>
              <a:ext uri="{FF2B5EF4-FFF2-40B4-BE49-F238E27FC236}">
                <a16:creationId xmlns:a16="http://schemas.microsoft.com/office/drawing/2014/main" id="{5F051764-59A0-4511-AF7E-2E07BBF210B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872321" y="2212896"/>
            <a:ext cx="5391149" cy="3126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AEC909-23FC-445D-BFC6-BF2606CFE3DA}"/>
              </a:ext>
            </a:extLst>
          </p:cNvPr>
          <p:cNvSpPr>
            <a:spLocks noGrp="1"/>
          </p:cNvSpPr>
          <p:nvPr>
            <p:ph type="title"/>
          </p:nvPr>
        </p:nvSpPr>
        <p:spPr>
          <a:xfrm>
            <a:off x="480060" y="2413023"/>
            <a:ext cx="2064266" cy="203195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68580" tIns="34290" rIns="68580" bIns="34290" rtlCol="0" anchor="ctr">
            <a:normAutofit/>
          </a:bodyPr>
          <a:lstStyle/>
          <a:p>
            <a:pPr algn="ctr"/>
            <a:r>
              <a:rPr lang="en-US" sz="1950" dirty="0">
                <a:solidFill>
                  <a:schemeClr val="bg1"/>
                </a:solidFill>
              </a:rPr>
              <a:t>Integrating Web App with Virtual Network</a:t>
            </a:r>
          </a:p>
        </p:txBody>
      </p:sp>
    </p:spTree>
    <p:custDataLst>
      <p:tags r:id="rId1"/>
    </p:custDataLst>
    <p:extLst>
      <p:ext uri="{BB962C8B-B14F-4D97-AF65-F5344CB8AC3E}">
        <p14:creationId xmlns:p14="http://schemas.microsoft.com/office/powerpoint/2010/main" val="77045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A4A3E08-7981-4A0E-B7BA-C412AD0D10AC}"/>
              </a:ext>
            </a:extLst>
          </p:cNvPr>
          <p:cNvSpPr>
            <a:spLocks noChangeArrowheads="1"/>
          </p:cNvSpPr>
          <p:nvPr/>
        </p:nvSpPr>
        <p:spPr bwMode="auto">
          <a:xfrm>
            <a:off x="1" y="61487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b="0">
                <a:solidFill>
                  <a:prstClr val="black"/>
                </a:solidFill>
                <a:latin typeface="Arial" panose="020B0604020202020204" pitchFamily="34" charset="0"/>
                <a:cs typeface="+mn-cs"/>
              </a:rPr>
            </a:br>
            <a:endParaRPr lang="en-US" altLang="en-US" sz="1350" b="0">
              <a:solidFill>
                <a:prstClr val="black"/>
              </a:solidFill>
              <a:latin typeface="Arial" panose="020B0604020202020204" pitchFamily="34" charset="0"/>
              <a:cs typeface="+mn-cs"/>
            </a:endParaRPr>
          </a:p>
        </p:txBody>
      </p:sp>
      <p:graphicFrame>
        <p:nvGraphicFramePr>
          <p:cNvPr id="15" name="Table 14">
            <a:extLst>
              <a:ext uri="{FF2B5EF4-FFF2-40B4-BE49-F238E27FC236}">
                <a16:creationId xmlns:a16="http://schemas.microsoft.com/office/drawing/2014/main" id="{6A314598-044E-426E-96C3-818DBEEBE706}"/>
              </a:ext>
            </a:extLst>
          </p:cNvPr>
          <p:cNvGraphicFramePr>
            <a:graphicFrameLocks noGrp="1"/>
          </p:cNvGraphicFramePr>
          <p:nvPr>
            <p:extLst/>
          </p:nvPr>
        </p:nvGraphicFramePr>
        <p:xfrm>
          <a:off x="3449783" y="1002752"/>
          <a:ext cx="5590310" cy="4822616"/>
        </p:xfrm>
        <a:graphic>
          <a:graphicData uri="http://schemas.openxmlformats.org/drawingml/2006/table">
            <a:tbl>
              <a:tblPr/>
              <a:tblGrid>
                <a:gridCol w="1407968">
                  <a:extLst>
                    <a:ext uri="{9D8B030D-6E8A-4147-A177-3AD203B41FA5}">
                      <a16:colId xmlns:a16="http://schemas.microsoft.com/office/drawing/2014/main" val="3786957459"/>
                    </a:ext>
                  </a:extLst>
                </a:gridCol>
                <a:gridCol w="1394114">
                  <a:extLst>
                    <a:ext uri="{9D8B030D-6E8A-4147-A177-3AD203B41FA5}">
                      <a16:colId xmlns:a16="http://schemas.microsoft.com/office/drawing/2014/main" val="2512011081"/>
                    </a:ext>
                  </a:extLst>
                </a:gridCol>
                <a:gridCol w="1394114">
                  <a:extLst>
                    <a:ext uri="{9D8B030D-6E8A-4147-A177-3AD203B41FA5}">
                      <a16:colId xmlns:a16="http://schemas.microsoft.com/office/drawing/2014/main" val="167881094"/>
                    </a:ext>
                  </a:extLst>
                </a:gridCol>
                <a:gridCol w="1394114">
                  <a:extLst>
                    <a:ext uri="{9D8B030D-6E8A-4147-A177-3AD203B41FA5}">
                      <a16:colId xmlns:a16="http://schemas.microsoft.com/office/drawing/2014/main" val="3837844557"/>
                    </a:ext>
                  </a:extLst>
                </a:gridCol>
              </a:tblGrid>
              <a:tr h="365684">
                <a:tc>
                  <a:txBody>
                    <a:bodyPr/>
                    <a:lstStyle/>
                    <a:p>
                      <a:pPr algn="l" fontAlgn="b"/>
                      <a:br>
                        <a:rPr lang="en-US" sz="1100" b="1" dirty="0">
                          <a:effectLst/>
                          <a:latin typeface="segoe-ui_bold"/>
                        </a:rPr>
                      </a:b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fontAlgn="b"/>
                      <a:r>
                        <a:rPr lang="en-US" sz="1100" b="1" dirty="0">
                          <a:effectLst/>
                          <a:latin typeface="segoe-ui_bold"/>
                        </a:rPr>
                        <a:t>Point-to-Site</a:t>
                      </a: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dirty="0">
                        <a:effectLst/>
                        <a:latin typeface="segoe-ui_semibold"/>
                      </a:endParaRPr>
                    </a:p>
                    <a:p>
                      <a:pPr algn="ctr" fontAlgn="b"/>
                      <a:r>
                        <a:rPr lang="en-US" sz="1100" b="1" dirty="0">
                          <a:effectLst/>
                          <a:latin typeface="segoe-ui_semibold"/>
                        </a:rPr>
                        <a:t>Site-to-Site</a:t>
                      </a: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a:r>
                        <a:rPr lang="en-US" sz="1100" b="1" dirty="0">
                          <a:effectLst/>
                          <a:latin typeface="segoe-ui_bold"/>
                        </a:rPr>
                        <a:t>ExpressRoute</a:t>
                      </a:r>
                      <a:endParaRPr lang="en-US" sz="1100" kern="1200" dirty="0">
                        <a:solidFill>
                          <a:schemeClr val="tx1"/>
                        </a:solidFill>
                        <a:effectLst/>
                        <a:latin typeface="+mn-lt"/>
                        <a:ea typeface="+mn-ea"/>
                        <a:cs typeface="+mn-cs"/>
                      </a:endParaRPr>
                    </a:p>
                  </a:txBody>
                  <a:tcPr marL="22822" marR="22822" marT="11411" marB="11411" anchor="b">
                    <a:lnL w="12700" cap="flat" cmpd="sng" algn="ctr">
                      <a:solidFill>
                        <a:srgbClr val="E3E3E3"/>
                      </a:solidFill>
                      <a:prstDash val="solid"/>
                      <a:round/>
                      <a:headEnd type="none" w="med" len="med"/>
                      <a:tailEnd type="none" w="med" len="med"/>
                    </a:lnL>
                    <a:lnB w="762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42559680"/>
                  </a:ext>
                </a:extLst>
              </a:tr>
              <a:tr h="515705">
                <a:tc>
                  <a:txBody>
                    <a:bodyPr/>
                    <a:lstStyle/>
                    <a:p>
                      <a:pPr fontAlgn="t"/>
                      <a:r>
                        <a:rPr lang="en-US" sz="1100" b="1">
                          <a:effectLst/>
                          <a:latin typeface="segoe-ui_bold"/>
                        </a:rPr>
                        <a:t>Azure Supported Services</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u="none" strike="noStrike" dirty="0">
                          <a:solidFill>
                            <a:srgbClr val="0078D7"/>
                          </a:solidFill>
                          <a:effectLst/>
                          <a:hlinkClick r:id="rId4"/>
                        </a:rPr>
                        <a:t>Services list</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53976583"/>
                  </a:ext>
                </a:extLst>
              </a:tr>
              <a:tr h="829658">
                <a:tc>
                  <a:txBody>
                    <a:bodyPr/>
                    <a:lstStyle/>
                    <a:p>
                      <a:pPr fontAlgn="t"/>
                      <a:r>
                        <a:rPr lang="en-US" sz="1100" b="1" dirty="0">
                          <a:effectLst/>
                          <a:latin typeface="segoe-ui_bold"/>
                        </a:rPr>
                        <a:t>Typical Bandwidths</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Typically &lt; 100 Mbps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Typically &lt; 1 Gbps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50 Mbps, 100 Mbps, 200 Mbps, 500 Mbps, 1 Gbps, 2 Gbps, 5 Gbps, 10 Gbps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49024453"/>
                  </a:ext>
                </a:extLst>
              </a:tr>
              <a:tr h="727649">
                <a:tc>
                  <a:txBody>
                    <a:bodyPr/>
                    <a:lstStyle/>
                    <a:p>
                      <a:pPr fontAlgn="t"/>
                      <a:r>
                        <a:rPr lang="en-US" sz="1100" b="1" dirty="0">
                          <a:effectLst/>
                          <a:latin typeface="segoe-ui_bold"/>
                        </a:rPr>
                        <a:t>Protocols Supported</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Secure Sockets Tunneling Protocol (SSTP)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IPsec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Direct connection over VLANs, NSP's VPN technologies (MPLS, VPLS,...)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20667617"/>
                  </a:ext>
                </a:extLst>
              </a:tr>
              <a:tr h="768632">
                <a:tc>
                  <a:txBody>
                    <a:bodyPr/>
                    <a:lstStyle/>
                    <a:p>
                      <a:pPr fontAlgn="t"/>
                      <a:r>
                        <a:rPr lang="en-US" sz="1100" b="1" dirty="0">
                          <a:effectLst/>
                          <a:latin typeface="segoe-ui_bold"/>
                        </a:rPr>
                        <a:t>Routing</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Route Based (dynamic)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We support Policy Based (static routing) and Route Based (dynamic routing VPN)</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BGP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8118918"/>
                  </a:ext>
                </a:extLst>
              </a:tr>
              <a:tr h="365684">
                <a:tc>
                  <a:txBody>
                    <a:bodyPr/>
                    <a:lstStyle/>
                    <a:p>
                      <a:pPr fontAlgn="t"/>
                      <a:r>
                        <a:rPr lang="en-US" sz="1100" b="1">
                          <a:effectLst/>
                          <a:latin typeface="segoe-ui_bold"/>
                        </a:rPr>
                        <a:t>Connection resiliency</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 or 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37510532"/>
                  </a:ext>
                </a:extLst>
              </a:tr>
              <a:tr h="1026698">
                <a:tc>
                  <a:txBody>
                    <a:bodyPr/>
                    <a:lstStyle/>
                    <a:p>
                      <a:pPr fontAlgn="t"/>
                      <a:r>
                        <a:rPr lang="en-US" sz="1100" b="1">
                          <a:effectLst/>
                          <a:latin typeface="segoe-ui_bold"/>
                        </a:rPr>
                        <a:t>Typical use case</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Prototyping, dev / test / lab scenarios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Dev / test / lab scenarios and small scale production workloads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Access to all Azure services (validated list), Enterprise-class and mission critical workloads, Backup, Big Data, Azure as a DR site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7581600"/>
                  </a:ext>
                </a:extLst>
              </a:tr>
            </a:tbl>
          </a:graphicData>
        </a:graphic>
      </p:graphicFrame>
    </p:spTree>
    <p:custDataLst>
      <p:tags r:id="rId1"/>
    </p:custDataLst>
    <p:extLst>
      <p:ext uri="{BB962C8B-B14F-4D97-AF65-F5344CB8AC3E}">
        <p14:creationId xmlns:p14="http://schemas.microsoft.com/office/powerpoint/2010/main" val="220104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3"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098" name="Picture 2" descr="NSG rule processing">
            <a:extLst>
              <a:ext uri="{FF2B5EF4-FFF2-40B4-BE49-F238E27FC236}">
                <a16:creationId xmlns:a16="http://schemas.microsoft.com/office/drawing/2014/main" id="{CAA5DB9F-A2AF-406C-B28D-54392C20D4E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884879" y="2197710"/>
            <a:ext cx="4772423" cy="23504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8" y="980970"/>
            <a:ext cx="2629121" cy="1216741"/>
          </a:xfrm>
        </p:spPr>
        <p:txBody>
          <a:bodyPr vert="horz" lIns="68580" tIns="34290" rIns="68580" bIns="34290" rtlCol="0" anchor="ctr">
            <a:normAutofit/>
          </a:bodyPr>
          <a:lstStyle/>
          <a:p>
            <a:r>
              <a:rPr lang="en-US" sz="3075" dirty="0">
                <a:solidFill>
                  <a:srgbClr val="292985"/>
                </a:solidFill>
              </a:rPr>
              <a:t>Network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7" y="2197711"/>
            <a:ext cx="2629121" cy="3398825"/>
          </a:xfrm>
        </p:spPr>
        <p:txBody>
          <a:bodyPr vert="horz" lIns="68580" tIns="34290" rIns="68580" bIns="34290" rtlCol="0">
            <a:normAutofit/>
          </a:bodyPr>
          <a:lstStyle/>
          <a:p>
            <a:r>
              <a:rPr lang="en-US" sz="1350" dirty="0"/>
              <a:t>Control inbound and outbound traffic on a NIC or subnet level</a:t>
            </a:r>
          </a:p>
          <a:p>
            <a:r>
              <a:rPr lang="en-US" sz="1350" dirty="0"/>
              <a:t>Configure rules in NSG </a:t>
            </a:r>
          </a:p>
          <a:p>
            <a:pPr lvl="1"/>
            <a:r>
              <a:rPr lang="en-US" sz="1050" dirty="0"/>
              <a:t>Name</a:t>
            </a:r>
          </a:p>
          <a:p>
            <a:pPr lvl="1"/>
            <a:r>
              <a:rPr lang="en-US" sz="1050" dirty="0"/>
              <a:t>Source address</a:t>
            </a:r>
          </a:p>
          <a:p>
            <a:pPr lvl="1"/>
            <a:r>
              <a:rPr lang="en-US" sz="1050" dirty="0"/>
              <a:t>Source port</a:t>
            </a:r>
          </a:p>
          <a:p>
            <a:pPr lvl="1"/>
            <a:r>
              <a:rPr lang="en-US" sz="1050" dirty="0"/>
              <a:t>Protocol (TCP/UDP/ICMP)</a:t>
            </a:r>
          </a:p>
          <a:p>
            <a:pPr lvl="1"/>
            <a:r>
              <a:rPr lang="en-US" sz="1050" dirty="0"/>
              <a:t>Destination address</a:t>
            </a:r>
          </a:p>
          <a:p>
            <a:pPr lvl="1"/>
            <a:r>
              <a:rPr lang="en-US" sz="1050" dirty="0"/>
              <a:t>Destination port</a:t>
            </a:r>
          </a:p>
          <a:p>
            <a:pPr lvl="1"/>
            <a:r>
              <a:rPr lang="en-US" sz="1050" dirty="0"/>
              <a:t>Direction</a:t>
            </a:r>
          </a:p>
          <a:p>
            <a:pPr lvl="1"/>
            <a:r>
              <a:rPr lang="en-US" sz="1050" dirty="0"/>
              <a:t>Action (Allow/Deny)</a:t>
            </a:r>
            <a:endParaRPr lang="en-US" sz="1350" dirty="0"/>
          </a:p>
          <a:p>
            <a:r>
              <a:rPr lang="en-US" sz="1350" dirty="0"/>
              <a:t>Augmented Rules</a:t>
            </a:r>
          </a:p>
          <a:p>
            <a:r>
              <a:rPr lang="en-US" sz="1350" dirty="0"/>
              <a:t>100/200 NSG’s per subscription</a:t>
            </a:r>
          </a:p>
          <a:p>
            <a:r>
              <a:rPr lang="en-US" sz="1350" dirty="0"/>
              <a:t>200/400 Rules per NSG</a:t>
            </a:r>
          </a:p>
        </p:txBody>
      </p:sp>
    </p:spTree>
    <p:custDataLst>
      <p:tags r:id="rId1"/>
    </p:custDataLst>
    <p:extLst>
      <p:ext uri="{BB962C8B-B14F-4D97-AF65-F5344CB8AC3E}">
        <p14:creationId xmlns:p14="http://schemas.microsoft.com/office/powerpoint/2010/main" val="567213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9"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1748" name="Picture 4" descr="https://kloudsolutions.files.wordpress.com/2017/11/112117_0215_azureapplic2.png?w=633&amp;h=458&amp;crop=1">
            <a:extLst>
              <a:ext uri="{FF2B5EF4-FFF2-40B4-BE49-F238E27FC236}">
                <a16:creationId xmlns:a16="http://schemas.microsoft.com/office/drawing/2014/main" id="{27F0F0BC-0616-4A5D-AB01-6389C20C9AA1}"/>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a:stretch/>
        </p:blipFill>
        <p:spPr bwMode="auto">
          <a:xfrm>
            <a:off x="4310408" y="1220724"/>
            <a:ext cx="4002477" cy="28917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9" y="1101759"/>
            <a:ext cx="2629121" cy="1043116"/>
          </a:xfrm>
        </p:spPr>
        <p:txBody>
          <a:bodyPr vert="horz" lIns="68580" tIns="34290" rIns="68580" bIns="34290" rtlCol="0" anchor="ctr">
            <a:normAutofit/>
          </a:bodyPr>
          <a:lstStyle/>
          <a:p>
            <a:r>
              <a:rPr lang="en-US" sz="3075" dirty="0">
                <a:solidFill>
                  <a:srgbClr val="002060"/>
                </a:solidFill>
              </a:rPr>
              <a:t>Application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9" y="2521486"/>
            <a:ext cx="2629121" cy="2839064"/>
          </a:xfrm>
        </p:spPr>
        <p:txBody>
          <a:bodyPr vert="horz" lIns="68580" tIns="34290" rIns="68580" bIns="34290" rtlCol="0">
            <a:normAutofit/>
          </a:bodyPr>
          <a:lstStyle/>
          <a:p>
            <a:r>
              <a:rPr lang="en-US" sz="1275" dirty="0">
                <a:uFill>
                  <a:solidFill>
                    <a:srgbClr val="0070C0"/>
                  </a:solidFill>
                </a:uFill>
                <a:latin typeface="Segoe UI" pitchFamily="34" charset="0"/>
                <a:cs typeface="Segoe UI" pitchFamily="34" charset="0"/>
              </a:rPr>
              <a:t>network security as a natural extension of an application’s structure</a:t>
            </a:r>
          </a:p>
          <a:p>
            <a:r>
              <a:rPr lang="en-US" sz="1275" dirty="0">
                <a:uFill>
                  <a:solidFill>
                    <a:srgbClr val="0070C0"/>
                  </a:solidFill>
                </a:uFill>
                <a:latin typeface="Segoe UI" pitchFamily="34" charset="0"/>
                <a:cs typeface="Segoe UI" pitchFamily="34" charset="0"/>
              </a:rPr>
              <a:t>network interfaces of VMs are assigned to an application security group</a:t>
            </a:r>
          </a:p>
          <a:p>
            <a:r>
              <a:rPr lang="en-US" sz="1275" dirty="0">
                <a:uFill>
                  <a:solidFill>
                    <a:srgbClr val="0070C0"/>
                  </a:solidFill>
                </a:uFill>
                <a:latin typeface="Segoe UI" pitchFamily="34" charset="0"/>
                <a:cs typeface="Segoe UI" pitchFamily="34" charset="0"/>
              </a:rPr>
              <a:t>application security group are provided as the source and destination in a security rule</a:t>
            </a:r>
          </a:p>
          <a:p>
            <a:r>
              <a:rPr lang="en-US" sz="1275" dirty="0">
                <a:uFill>
                  <a:solidFill>
                    <a:srgbClr val="0070C0"/>
                  </a:solidFill>
                </a:uFill>
                <a:latin typeface="Segoe UI" pitchFamily="34" charset="0"/>
                <a:cs typeface="Segoe UI" pitchFamily="34" charset="0"/>
              </a:rPr>
              <a:t>The platform handles the complexity of explicit IP addresses and multiple rule sets</a:t>
            </a:r>
          </a:p>
        </p:txBody>
      </p:sp>
      <p:pic>
        <p:nvPicPr>
          <p:cNvPr id="1026" name="Picture 2" descr="NSG2">
            <a:extLst>
              <a:ext uri="{FF2B5EF4-FFF2-40B4-BE49-F238E27FC236}">
                <a16:creationId xmlns:a16="http://schemas.microsoft.com/office/drawing/2014/main" id="{0075F55A-F0DB-41DE-B376-57DCE5889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766" y="4325255"/>
            <a:ext cx="4918628" cy="1199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363FC0A-48CE-472D-9AEF-145F13931B01}"/>
              </a:ext>
            </a:extLst>
          </p:cNvPr>
          <p:cNvSpPr/>
          <p:nvPr/>
        </p:nvSpPr>
        <p:spPr>
          <a:xfrm>
            <a:off x="3842766" y="5195986"/>
            <a:ext cx="4918628" cy="32912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9" name="Trapezoid 8">
            <a:extLst>
              <a:ext uri="{FF2B5EF4-FFF2-40B4-BE49-F238E27FC236}">
                <a16:creationId xmlns:a16="http://schemas.microsoft.com/office/drawing/2014/main" id="{60F59EBD-5995-404B-9044-49CB6112C167}"/>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spTree>
    <p:custDataLst>
      <p:tags r:id="rId1"/>
    </p:custDataLst>
    <p:extLst>
      <p:ext uri="{BB962C8B-B14F-4D97-AF65-F5344CB8AC3E}">
        <p14:creationId xmlns:p14="http://schemas.microsoft.com/office/powerpoint/2010/main" val="16178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3927388" y="1819627"/>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1216741"/>
          </a:xfrm>
        </p:spPr>
        <p:txBody>
          <a:bodyPr vert="horz" lIns="68580" tIns="34290" rIns="68580" bIns="34290" rtlCol="0" anchor="ctr">
            <a:normAutofit/>
          </a:bodyPr>
          <a:lstStyle/>
          <a:p>
            <a:r>
              <a:rPr lang="en-US" sz="3075" dirty="0"/>
              <a:t>Azure DDOS Protection</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686051"/>
            <a:ext cx="2629121" cy="2839064"/>
          </a:xfrm>
        </p:spPr>
        <p:txBody>
          <a:bodyPr vert="horz" lIns="68580" tIns="34290" rIns="68580" bIns="34290" rtlCol="0">
            <a:normAutofit lnSpcReduction="10000"/>
          </a:bodyPr>
          <a:lstStyle/>
          <a:p>
            <a:r>
              <a:rPr lang="en-US" sz="1275" dirty="0">
                <a:uFill>
                  <a:solidFill>
                    <a:srgbClr val="0070C0"/>
                  </a:solidFill>
                </a:uFill>
              </a:rPr>
              <a:t>Two tiers of DDOS protection</a:t>
            </a:r>
          </a:p>
          <a:p>
            <a:pPr lvl="1"/>
            <a:r>
              <a:rPr lang="en-US" sz="1050" dirty="0">
                <a:uFill>
                  <a:solidFill>
                    <a:srgbClr val="0070C0"/>
                  </a:solidFill>
                </a:uFill>
              </a:rPr>
              <a:t>Basic – Free with Azure </a:t>
            </a:r>
          </a:p>
          <a:p>
            <a:pPr lvl="1"/>
            <a:r>
              <a:rPr lang="en-US" sz="1050" dirty="0">
                <a:uFill>
                  <a:solidFill>
                    <a:srgbClr val="0070C0"/>
                  </a:solidFill>
                </a:uFill>
              </a:rPr>
              <a:t>Standard – Preview</a:t>
            </a:r>
          </a:p>
          <a:p>
            <a:r>
              <a:rPr lang="en-US" sz="1275" dirty="0">
                <a:uFill>
                  <a:solidFill>
                    <a:srgbClr val="0070C0"/>
                  </a:solidFill>
                </a:uFill>
              </a:rPr>
              <a:t>Always-on monitoring and real-time mitigation</a:t>
            </a:r>
          </a:p>
          <a:p>
            <a:r>
              <a:rPr lang="en-US" sz="1275" dirty="0">
                <a:uFill>
                  <a:solidFill>
                    <a:srgbClr val="0070C0"/>
                  </a:solidFill>
                </a:uFill>
              </a:rPr>
              <a:t>Standard DDOS will help you protect resources in a virtual Network and also Public IP’s associated to Azure VMs.</a:t>
            </a:r>
          </a:p>
          <a:p>
            <a:r>
              <a:rPr lang="en-US" sz="1275" dirty="0">
                <a:uFill>
                  <a:solidFill>
                    <a:srgbClr val="0070C0"/>
                  </a:solidFill>
                </a:uFill>
              </a:rPr>
              <a:t>Mitigates attacks like - </a:t>
            </a:r>
          </a:p>
          <a:p>
            <a:pPr lvl="1"/>
            <a:r>
              <a:rPr lang="en-US" sz="1050" dirty="0">
                <a:uFill>
                  <a:solidFill>
                    <a:srgbClr val="0070C0"/>
                  </a:solidFill>
                </a:uFill>
              </a:rPr>
              <a:t>Volumetric attacks</a:t>
            </a:r>
          </a:p>
          <a:p>
            <a:pPr lvl="1"/>
            <a:r>
              <a:rPr lang="en-US" sz="1050" dirty="0">
                <a:uFill>
                  <a:solidFill>
                    <a:srgbClr val="0070C0"/>
                  </a:solidFill>
                </a:uFill>
              </a:rPr>
              <a:t>Protocol attacks</a:t>
            </a:r>
          </a:p>
          <a:p>
            <a:pPr lvl="1"/>
            <a:r>
              <a:rPr lang="en-US" sz="1050" dirty="0">
                <a:uFill>
                  <a:solidFill>
                    <a:srgbClr val="0070C0"/>
                  </a:solidFill>
                </a:uFill>
              </a:rPr>
              <a:t>Application layer attacks</a:t>
            </a:r>
          </a:p>
          <a:p>
            <a:r>
              <a:rPr lang="en-US" sz="1275" dirty="0">
                <a:uFill>
                  <a:solidFill>
                    <a:srgbClr val="0070C0"/>
                  </a:solidFill>
                </a:uFill>
              </a:rPr>
              <a:t>Automatic DDOS mitigation</a:t>
            </a:r>
          </a:p>
        </p:txBody>
      </p:sp>
      <p:pic>
        <p:nvPicPr>
          <p:cNvPr id="8" name="Picture 7">
            <a:extLst>
              <a:ext uri="{FF2B5EF4-FFF2-40B4-BE49-F238E27FC236}">
                <a16:creationId xmlns:a16="http://schemas.microsoft.com/office/drawing/2014/main" id="{530E34C8-F1D8-4833-B55C-7212390519A5}"/>
              </a:ext>
            </a:extLst>
          </p:cNvPr>
          <p:cNvPicPr>
            <a:picLocks noChangeAspect="1"/>
          </p:cNvPicPr>
          <p:nvPr/>
        </p:nvPicPr>
        <p:blipFill>
          <a:blip r:embed="rId4"/>
          <a:stretch>
            <a:fillRect/>
          </a:stretch>
        </p:blipFill>
        <p:spPr>
          <a:xfrm>
            <a:off x="3966303" y="2275380"/>
            <a:ext cx="4814537" cy="2195078"/>
          </a:xfrm>
          <a:prstGeom prst="rect">
            <a:avLst/>
          </a:prstGeom>
        </p:spPr>
      </p:pic>
    </p:spTree>
    <p:custDataLst>
      <p:tags r:id="rId1"/>
    </p:custDataLst>
    <p:extLst>
      <p:ext uri="{BB962C8B-B14F-4D97-AF65-F5344CB8AC3E}">
        <p14:creationId xmlns:p14="http://schemas.microsoft.com/office/powerpoint/2010/main" val="65150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dirty="0"/>
          </a:p>
          <a:p>
            <a:endParaRPr lang="en-US" sz="1500" dirty="0"/>
          </a:p>
          <a:p>
            <a:endParaRPr lang="en-US" sz="1500" dirty="0"/>
          </a:p>
          <a:p>
            <a:endParaRPr lang="en-US" sz="1500" dirty="0"/>
          </a:p>
        </p:txBody>
      </p:sp>
      <p:grpSp>
        <p:nvGrpSpPr>
          <p:cNvPr id="7" name="Group 6">
            <a:extLst>
              <a:ext uri="{FF2B5EF4-FFF2-40B4-BE49-F238E27FC236}">
                <a16:creationId xmlns:a16="http://schemas.microsoft.com/office/drawing/2014/main" id="{B2CD0FC7-DD66-4F1D-B2ED-07884B5FD46C}"/>
              </a:ext>
            </a:extLst>
          </p:cNvPr>
          <p:cNvGrpSpPr/>
          <p:nvPr/>
        </p:nvGrpSpPr>
        <p:grpSpPr>
          <a:xfrm>
            <a:off x="4668300" y="1580850"/>
            <a:ext cx="2505600" cy="3612600"/>
            <a:chOff x="7498383" y="479775"/>
            <a:chExt cx="4472322" cy="6437312"/>
          </a:xfrm>
        </p:grpSpPr>
        <p:grpSp>
          <p:nvGrpSpPr>
            <p:cNvPr id="8" name="Group 7">
              <a:extLst>
                <a:ext uri="{FF2B5EF4-FFF2-40B4-BE49-F238E27FC236}">
                  <a16:creationId xmlns:a16="http://schemas.microsoft.com/office/drawing/2014/main" id="{82086378-7069-4657-BA60-A86310ECA1EA}"/>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A1DAB68F-EE1C-4BBD-B0BF-0F35DE66EA4D}"/>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D7FF2D23-430E-4218-9AD3-CC869A8711E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C5DAD1E2-D759-4D28-B8C4-11BF6F8F49BE}"/>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7212EA09-6AB4-4A22-BBD9-F5D04BA7124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AC3314E7-1689-4805-9D5E-58BBF378658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9BF677C4-7E51-45EC-82E9-AA285113BBC9}"/>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7E651183-42B6-46AE-A4DA-777E3C4F49CB}"/>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2BBA31CD-143A-4AC9-9A78-D8DE8640505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7891D96-34A2-4D9A-B893-E1595CF83C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578E8FF9-8053-4336-9984-478C7A62500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0883FA95-F681-4AAA-8DF2-0CD5FAA4FFE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5FD18F44-4699-4BB2-AECA-11D351242A4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EB69D81D-71DC-4AD0-8384-223EA8DB264C}"/>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572A64BC-5A16-4D5A-96AD-E82E0631469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02A90283-667E-442A-A7B7-CD21B31DB45B}"/>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53334B9D-07F9-45C0-9D47-FDB6C1A74DED}"/>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948E3ADB-488E-4FEC-93E9-47BCF1CFDCFA}"/>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C460BAAD-B15F-4688-95D8-6FD9257FBF8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6BF2666A-8B6B-4BFA-848F-9340CF672FB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C37CAC4E-D4DC-4E34-9EFF-16693615054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F65AC5FD-BD9C-4FA2-BD43-6080D6E120E5}"/>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3597F018-B915-498A-BDBC-4605557E3E82}"/>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E6521C15-2162-459A-AD82-CE94A1DA33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DC6D7099-1255-4094-96EC-69B5F20950D8}"/>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05223C57-3D6C-4BA6-9A07-1C0666D3CD72}"/>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0DCC092D-B829-4324-BD25-5A012E798885}"/>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9FD9A4C6-1C1B-425C-908B-35DD9ED48A2A}"/>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F25292-3D16-4196-9316-3E4DCD21DC51}"/>
                  </a:ext>
                </a:extLst>
              </p:cNvPr>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D4473BCD-7516-4703-BB61-706F3FECAA51}"/>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E1E48819-35F0-4300-A17D-9B48F344C20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3CD66E5F-1BE7-466B-A53F-F4FD1D0FC32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B2787744-868D-4133-A7E2-17B9F78EF3C3}"/>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E386858-9993-4EFC-A2B6-AF3CB14DDB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BB885D16-783C-4ABC-AB8A-76624B1BB19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62F1D676-E85F-4633-99E9-7096EDD59C94}"/>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5FF629DA-09BC-4396-AA0C-1605BD8AEE3B}"/>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2ACF431-0616-4DA7-8CC1-1D5B03947A3B}"/>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A56294C8-678F-4564-BD83-EA09BB9E3AB7}"/>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A046905F-FF2B-4E2F-88D2-B146C12FCC45}"/>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EE0E3E68-FDD6-48EC-8BBB-9C28CCFFF762}"/>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220D9944-6462-4719-87CF-C589509806DF}"/>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5C45618B-AEDD-46AE-8314-66D3B38F30E0}"/>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3F06E6D9-4471-4323-ACB7-8905389AFF01}"/>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A6C91D2C-A816-4655-8BB1-0FA9D47E16DB}"/>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E9A1B398-9FCB-430C-A5AD-99F75E76C4FD}"/>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58B8DA1A-7C10-4028-9B02-81F278A56087}"/>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FF353C86-CE92-4E7E-8675-DCC65A22B6DC}"/>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C343377E-4337-46E1-8450-F6340FDD7DC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8BD948CC-9D2E-481B-8B4F-BA68A583DE6B}"/>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53D156DB-DCAA-4CA2-82B1-FA7F1E443F6D}"/>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91408BE1-3843-40C9-B5F2-9ECE098E8F43}"/>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FDD84876-2982-4A58-A1E5-9A597CB2ED42}"/>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E2A5583A-11E0-432E-A70D-036F24A4CD8B}"/>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832E2355-4707-4EF8-A673-9CAE87AA11E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18B1DF6C-6500-4E25-9B39-B23EEF45FB8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012CB73E-62DD-475F-AE0D-C95221C4A39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B3AD707D-4F89-4C53-8DC4-9CD4F8A4154C}"/>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E6D7C302-AE8C-4B33-8DBB-AA516BE8C10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DBF67227-3C49-4F82-864A-557B8BA6EDB6}"/>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40B1A91B-0BFA-4E36-A405-5A816FD013BD}"/>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033675-1E1C-4A6C-A6DD-53D648147311}"/>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8A2C54E1-2D03-491C-A3C4-DB5FBC13B3BC}"/>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BF381606-1F07-47EA-8576-33E1CF549101}"/>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747993B7-D466-441C-A164-4ADC5E903248}"/>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5F20A848-E08A-4766-A7F1-6F818C3C8DDD}"/>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69601191-C9A4-4AD6-B535-AE25FE523CA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3C7E984C-0DAE-4067-AEA6-5BC808DD2D2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388D28E8-AC6F-4BD5-9772-283D2ED8C8C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D216615F-C5AB-4FA3-A8A2-EDEB4EBB98C9}"/>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97419931-8AB8-4CDC-9021-E02B2162F05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1249202-E719-458E-8C16-DEEC51BDB0BE}"/>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11653CF8-859F-4FE7-9137-B8CD4535B0B1}"/>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AA7EB367-6953-4E31-B17E-738873DDD4F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9FBBD85D-FCFD-4EA8-8F9A-E37DF056726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4242622D-6853-4EDD-BFDE-CB8BDD429201}"/>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7A8DE628-8B05-42A9-91B4-B00E7BBA9598}"/>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6717F839-798B-442D-914F-BA6383DDAA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EB378DB0-1CC1-429E-A287-6F78147A9D9C}"/>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3" name="Picture 2" descr="A close up of a logo&#10;&#10;Description generated with very high confidence">
            <a:extLst>
              <a:ext uri="{FF2B5EF4-FFF2-40B4-BE49-F238E27FC236}">
                <a16:creationId xmlns:a16="http://schemas.microsoft.com/office/drawing/2014/main" id="{601C3BD5-43D7-4F6C-BF46-F1D9C2561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442" y="1593631"/>
            <a:ext cx="791653" cy="791653"/>
          </a:xfrm>
          <a:prstGeom prst="rect">
            <a:avLst/>
          </a:prstGeom>
        </p:spPr>
      </p:pic>
    </p:spTree>
    <p:custDataLst>
      <p:tags r:id="rId1"/>
    </p:custDataLst>
    <p:extLst>
      <p:ext uri="{BB962C8B-B14F-4D97-AF65-F5344CB8AC3E}">
        <p14:creationId xmlns:p14="http://schemas.microsoft.com/office/powerpoint/2010/main" val="402129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4757"/>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6" name="Rectangle 35">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1" y="109855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8" name="Straight Connector 37">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93931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1143000" y="1699022"/>
            <a:ext cx="6858000" cy="2130028"/>
          </a:xfrm>
        </p:spPr>
        <p:txBody>
          <a:bodyPr vert="horz" lIns="68580" tIns="34290" rIns="68580" bIns="34290" rtlCol="0" anchor="b">
            <a:normAutofit/>
          </a:bodyPr>
          <a:lstStyle/>
          <a:p>
            <a:pPr algn="ctr"/>
            <a:r>
              <a:rPr lang="en-US" sz="4350" dirty="0"/>
              <a:t>Thank You</a:t>
            </a:r>
          </a:p>
        </p:txBody>
      </p:sp>
    </p:spTree>
    <p:custDataLst>
      <p:tags r:id="rId1"/>
    </p:custDataLst>
    <p:extLst>
      <p:ext uri="{BB962C8B-B14F-4D97-AF65-F5344CB8AC3E}">
        <p14:creationId xmlns:p14="http://schemas.microsoft.com/office/powerpoint/2010/main" val="4562614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77D785F3-5658-4384-8BB8-143DB63B4D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 y="857250"/>
            <a:ext cx="9143985" cy="5143493"/>
          </a:xfrm>
          <a:prstGeom prst="rect">
            <a:avLst/>
          </a:prstGeom>
        </p:spPr>
      </p:pic>
      <p:sp>
        <p:nvSpPr>
          <p:cNvPr id="2" name="Rectangle: Rounded Corners 1">
            <a:extLst>
              <a:ext uri="{FF2B5EF4-FFF2-40B4-BE49-F238E27FC236}">
                <a16:creationId xmlns:a16="http://schemas.microsoft.com/office/drawing/2014/main" id="{27CC19A1-0FE7-4138-B074-0FF985C21967}"/>
              </a:ext>
            </a:extLst>
          </p:cNvPr>
          <p:cNvSpPr/>
          <p:nvPr/>
        </p:nvSpPr>
        <p:spPr>
          <a:xfrm>
            <a:off x="4602837" y="5223460"/>
            <a:ext cx="1482437" cy="166254"/>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dirty="0">
                <a:solidFill>
                  <a:prstClr val="white"/>
                </a:solidFill>
                <a:latin typeface="Calibri" panose="020F0502020204030204"/>
              </a:rPr>
              <a:t>36 GA Regions</a:t>
            </a:r>
          </a:p>
        </p:txBody>
      </p:sp>
      <p:sp>
        <p:nvSpPr>
          <p:cNvPr id="4" name="TextBox 3">
            <a:extLst>
              <a:ext uri="{FF2B5EF4-FFF2-40B4-BE49-F238E27FC236}">
                <a16:creationId xmlns:a16="http://schemas.microsoft.com/office/drawing/2014/main" id="{A1AF7E6B-7AA9-4C0F-BA45-5E9D24BC4209}"/>
              </a:ext>
            </a:extLst>
          </p:cNvPr>
          <p:cNvSpPr txBox="1"/>
          <p:nvPr/>
        </p:nvSpPr>
        <p:spPr>
          <a:xfrm>
            <a:off x="6085274" y="5156546"/>
            <a:ext cx="2400300" cy="300082"/>
          </a:xfrm>
          <a:prstGeom prst="rect">
            <a:avLst/>
          </a:prstGeom>
          <a:noFill/>
        </p:spPr>
        <p:txBody>
          <a:bodyPr wrap="square" rtlCol="0">
            <a:spAutoFit/>
          </a:bodyPr>
          <a:lstStyle/>
          <a:p>
            <a:pPr defTabSz="685800" fontAlgn="auto">
              <a:spcBef>
                <a:spcPts val="0"/>
              </a:spcBef>
              <a:spcAft>
                <a:spcPts val="0"/>
              </a:spcAft>
            </a:pPr>
            <a:r>
              <a:rPr lang="en-US" sz="1350" b="0" dirty="0">
                <a:solidFill>
                  <a:prstClr val="white">
                    <a:lumMod val="95000"/>
                  </a:prstClr>
                </a:solidFill>
                <a:latin typeface="Calibri" panose="020F0502020204030204"/>
                <a:cs typeface="+mn-cs"/>
              </a:rPr>
              <a:t>+ 6 Announced Regions</a:t>
            </a:r>
          </a:p>
        </p:txBody>
      </p:sp>
      <p:sp>
        <p:nvSpPr>
          <p:cNvPr id="6" name="Title 5">
            <a:extLst>
              <a:ext uri="{FF2B5EF4-FFF2-40B4-BE49-F238E27FC236}">
                <a16:creationId xmlns:a16="http://schemas.microsoft.com/office/drawing/2014/main" id="{45346794-702D-41C3-A09F-F4A9B0F1D41E}"/>
              </a:ext>
            </a:extLst>
          </p:cNvPr>
          <p:cNvSpPr>
            <a:spLocks noGrp="1"/>
          </p:cNvSpPr>
          <p:nvPr>
            <p:ph type="title"/>
          </p:nvPr>
        </p:nvSpPr>
        <p:spPr/>
        <p:txBody>
          <a:bodyPr/>
          <a:lstStyle/>
          <a:p>
            <a:endParaRPr lang="en-US" dirty="0"/>
          </a:p>
        </p:txBody>
      </p:sp>
      <p:sp>
        <p:nvSpPr>
          <p:cNvPr id="7" name="Text Placeholder 6">
            <a:extLst>
              <a:ext uri="{FF2B5EF4-FFF2-40B4-BE49-F238E27FC236}">
                <a16:creationId xmlns:a16="http://schemas.microsoft.com/office/drawing/2014/main" id="{4AD42659-71D6-4DA3-B812-1E5E86F1AB01}"/>
              </a:ext>
            </a:extLst>
          </p:cNvPr>
          <p:cNvSpPr>
            <a:spLocks noGrp="1"/>
          </p:cNvSpPr>
          <p:nvPr>
            <p:ph type="body" sz="quarter" idx="10"/>
          </p:nvPr>
        </p:nvSpPr>
        <p:spPr/>
        <p:txBody>
          <a:bodyPr/>
          <a:lstStyle/>
          <a:p>
            <a:endParaRPr lang="en-US"/>
          </a:p>
        </p:txBody>
      </p:sp>
      <p:sp>
        <p:nvSpPr>
          <p:cNvPr id="9" name="Rectangle: Rounded Corners 8">
            <a:extLst>
              <a:ext uri="{FF2B5EF4-FFF2-40B4-BE49-F238E27FC236}">
                <a16:creationId xmlns:a16="http://schemas.microsoft.com/office/drawing/2014/main" id="{DA617F39-CC49-4D78-A036-D3F8759233D8}"/>
              </a:ext>
            </a:extLst>
          </p:cNvPr>
          <p:cNvSpPr/>
          <p:nvPr/>
        </p:nvSpPr>
        <p:spPr>
          <a:xfrm>
            <a:off x="4635165" y="5240704"/>
            <a:ext cx="3077199" cy="149010"/>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a:solidFill>
                  <a:prstClr val="white"/>
                </a:solidFill>
                <a:latin typeface="Calibri" panose="020F0502020204030204"/>
              </a:rPr>
              <a:t>Now 50 </a:t>
            </a:r>
            <a:r>
              <a:rPr lang="en-US" sz="1350" b="0" dirty="0">
                <a:solidFill>
                  <a:prstClr val="white"/>
                </a:solidFill>
                <a:latin typeface="Calibri" panose="020F0502020204030204"/>
              </a:rPr>
              <a:t>Announced Regions</a:t>
            </a:r>
          </a:p>
        </p:txBody>
      </p:sp>
    </p:spTree>
    <p:custDataLst>
      <p:tags r:id="rId1"/>
    </p:custDataLst>
    <p:extLst>
      <p:ext uri="{BB962C8B-B14F-4D97-AF65-F5344CB8AC3E}">
        <p14:creationId xmlns:p14="http://schemas.microsoft.com/office/powerpoint/2010/main" val="99355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628650" y="1131094"/>
            <a:ext cx="7886700" cy="645689"/>
          </a:xfrm>
        </p:spPr>
        <p:txBody>
          <a:bodyPr/>
          <a:lstStyle/>
          <a:p>
            <a:r>
              <a:rPr lang="en-US" dirty="0">
                <a:solidFill>
                  <a:schemeClr val="accent1"/>
                </a:solidFill>
              </a:rPr>
              <a:t>Azure</a:t>
            </a:r>
            <a:r>
              <a:rPr lang="en-US" dirty="0"/>
              <a:t> </a:t>
            </a:r>
            <a:r>
              <a:rPr lang="en-US" dirty="0">
                <a:solidFill>
                  <a:schemeClr val="accent1"/>
                </a:solidFill>
              </a:rPr>
              <a:t>Virtual Network Overview</a:t>
            </a:r>
          </a:p>
        </p:txBody>
      </p:sp>
      <p:sp>
        <p:nvSpPr>
          <p:cNvPr id="6" name="Content Placeholder 5">
            <a:extLst>
              <a:ext uri="{FF2B5EF4-FFF2-40B4-BE49-F238E27FC236}">
                <a16:creationId xmlns:a16="http://schemas.microsoft.com/office/drawing/2014/main" id="{81BDC596-6529-4F0A-933C-9085B34F1335}"/>
              </a:ext>
            </a:extLst>
          </p:cNvPr>
          <p:cNvSpPr>
            <a:spLocks noGrp="1"/>
          </p:cNvSpPr>
          <p:nvPr>
            <p:ph sz="half" idx="2"/>
          </p:nvPr>
        </p:nvSpPr>
        <p:spPr>
          <a:xfrm>
            <a:off x="463711" y="2051937"/>
            <a:ext cx="4264434" cy="3501547"/>
          </a:xfrm>
        </p:spPr>
        <p:txBody>
          <a:bodyPr>
            <a:normAutofit fontScale="92500"/>
          </a:bodyPr>
          <a:lstStyle/>
          <a:p>
            <a:r>
              <a:rPr lang="en-US" sz="1350" b="1" dirty="0"/>
              <a:t>Isolated</a:t>
            </a:r>
          </a:p>
          <a:p>
            <a:r>
              <a:rPr lang="en-US" sz="1350" b="1" dirty="0"/>
              <a:t>50/1000 Virtual Networks per Region per Subscription</a:t>
            </a:r>
          </a:p>
          <a:p>
            <a:r>
              <a:rPr lang="en-US" sz="1350" b="1" dirty="0"/>
              <a:t>Up to 500K Concurrent TCP connections per NIC per VM</a:t>
            </a:r>
          </a:p>
          <a:p>
            <a:r>
              <a:rPr lang="en-US" sz="1350" b="1" dirty="0"/>
              <a:t>9/25 DNS servers per Vnet</a:t>
            </a:r>
          </a:p>
          <a:p>
            <a:r>
              <a:rPr lang="en-US" sz="1350" b="1" dirty="0"/>
              <a:t>20 custom DNS servers per Vnet</a:t>
            </a:r>
          </a:p>
          <a:p>
            <a:r>
              <a:rPr lang="en-US" sz="1350" dirty="0"/>
              <a:t>Internet Connected by default</a:t>
            </a:r>
          </a:p>
          <a:p>
            <a:r>
              <a:rPr lang="en-US" sz="1350" dirty="0"/>
              <a:t>Use Public IP address Ranges and Private IP Address ranges</a:t>
            </a:r>
          </a:p>
          <a:p>
            <a:r>
              <a:rPr lang="en-US" sz="1350" dirty="0"/>
              <a:t>Some IP address Ranges are not allowed:</a:t>
            </a:r>
          </a:p>
          <a:p>
            <a:pPr lvl="1"/>
            <a:r>
              <a:rPr lang="en-US" sz="1350" dirty="0"/>
              <a:t>224.0.0.0/4 (Multicast)</a:t>
            </a:r>
          </a:p>
          <a:p>
            <a:pPr lvl="1"/>
            <a:r>
              <a:rPr lang="en-US" sz="1350" dirty="0"/>
              <a:t>255.255.255.255/32 (Broadcast)</a:t>
            </a:r>
          </a:p>
          <a:p>
            <a:pPr lvl="1"/>
            <a:r>
              <a:rPr lang="en-US" sz="1350" dirty="0"/>
              <a:t>127.0.0.0/8 (loopback)</a:t>
            </a:r>
          </a:p>
          <a:p>
            <a:pPr lvl="1"/>
            <a:r>
              <a:rPr lang="en-US" sz="1350" dirty="0"/>
              <a:t>169.254.0.0/16 (link-local)</a:t>
            </a:r>
          </a:p>
          <a:p>
            <a:pPr lvl="1"/>
            <a:r>
              <a:rPr lang="en-US" sz="1350" dirty="0"/>
              <a:t>168.63.129.16/32 (Internal DNS)</a:t>
            </a:r>
          </a:p>
        </p:txBody>
      </p:sp>
      <p:sp>
        <p:nvSpPr>
          <p:cNvPr id="47" name="Content Placeholder 5">
            <a:extLst>
              <a:ext uri="{FF2B5EF4-FFF2-40B4-BE49-F238E27FC236}">
                <a16:creationId xmlns:a16="http://schemas.microsoft.com/office/drawing/2014/main" id="{B7A4623F-CEC1-4223-88C9-B5A0C4545815}"/>
              </a:ext>
            </a:extLst>
          </p:cNvPr>
          <p:cNvSpPr txBox="1">
            <a:spLocks/>
          </p:cNvSpPr>
          <p:nvPr/>
        </p:nvSpPr>
        <p:spPr>
          <a:xfrm>
            <a:off x="5698361" y="2051937"/>
            <a:ext cx="3080268" cy="33628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auto">
              <a:spcBef>
                <a:spcPts val="750"/>
              </a:spcBef>
              <a:spcAft>
                <a:spcPts val="0"/>
              </a:spcAft>
            </a:pPr>
            <a:r>
              <a:rPr lang="en-US" sz="1800" b="0" dirty="0">
                <a:solidFill>
                  <a:prstClr val="black"/>
                </a:solidFill>
                <a:latin typeface="Calibri" panose="020F0502020204030204"/>
              </a:rPr>
              <a:t>Vnet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Location</a:t>
            </a:r>
          </a:p>
          <a:p>
            <a:pPr marL="514350" lvl="1" indent="-171450" defTabSz="685800" fontAlgn="auto">
              <a:spcBef>
                <a:spcPts val="375"/>
              </a:spcBef>
              <a:spcAft>
                <a:spcPts val="0"/>
              </a:spcAft>
            </a:pPr>
            <a:r>
              <a:rPr lang="en-US" sz="1500" b="0" dirty="0">
                <a:solidFill>
                  <a:prstClr val="black"/>
                </a:solidFill>
                <a:latin typeface="Calibri" panose="020F0502020204030204"/>
              </a:rPr>
              <a:t>Address Space</a:t>
            </a:r>
          </a:p>
          <a:p>
            <a:pPr marL="514350" lvl="1" indent="-171450" defTabSz="685800" fontAlgn="auto">
              <a:spcBef>
                <a:spcPts val="375"/>
              </a:spcBef>
              <a:spcAft>
                <a:spcPts val="0"/>
              </a:spcAft>
            </a:pPr>
            <a:r>
              <a:rPr lang="en-US" sz="1500" b="0" dirty="0">
                <a:solidFill>
                  <a:prstClr val="black"/>
                </a:solidFill>
                <a:latin typeface="Calibri" panose="020F0502020204030204"/>
              </a:rPr>
              <a:t>Subnets</a:t>
            </a:r>
          </a:p>
          <a:p>
            <a:pPr marL="514350" lvl="1" indent="-171450" defTabSz="685800" fontAlgn="auto">
              <a:spcBef>
                <a:spcPts val="375"/>
              </a:spcBef>
              <a:spcAft>
                <a:spcPts val="0"/>
              </a:spcAft>
            </a:pPr>
            <a:r>
              <a:rPr lang="en-US" sz="1500" b="0" dirty="0">
                <a:solidFill>
                  <a:prstClr val="black"/>
                </a:solidFill>
                <a:latin typeface="Calibri" panose="020F0502020204030204"/>
              </a:rPr>
              <a:t>DNS server</a:t>
            </a:r>
          </a:p>
          <a:p>
            <a:pPr marL="171450" indent="-171450" defTabSz="685800" fontAlgn="auto">
              <a:spcBef>
                <a:spcPts val="750"/>
              </a:spcBef>
              <a:spcAft>
                <a:spcPts val="0"/>
              </a:spcAft>
            </a:pPr>
            <a:r>
              <a:rPr lang="en-US" sz="1800" b="0" dirty="0">
                <a:solidFill>
                  <a:prstClr val="black"/>
                </a:solidFill>
                <a:latin typeface="Calibri" panose="020F0502020204030204"/>
              </a:rPr>
              <a:t>Subnet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Address Prefix</a:t>
            </a:r>
          </a:p>
          <a:p>
            <a:pPr marL="514350" lvl="1" indent="-171450" defTabSz="685800" fontAlgn="auto">
              <a:spcBef>
                <a:spcPts val="375"/>
              </a:spcBef>
              <a:spcAft>
                <a:spcPts val="0"/>
              </a:spcAft>
            </a:pPr>
            <a:r>
              <a:rPr lang="en-US" sz="1500" b="0" dirty="0">
                <a:solidFill>
                  <a:prstClr val="black"/>
                </a:solidFill>
                <a:latin typeface="Calibri" panose="020F0502020204030204"/>
              </a:rPr>
              <a:t>IP Configuration</a:t>
            </a:r>
          </a:p>
          <a:p>
            <a:pPr marL="514350" lvl="1" indent="-171450" defTabSz="685800" fontAlgn="auto">
              <a:spcBef>
                <a:spcPts val="375"/>
              </a:spcBef>
              <a:spcAft>
                <a:spcPts val="0"/>
              </a:spcAft>
            </a:pPr>
            <a:r>
              <a:rPr lang="en-US" sz="1500" b="0" dirty="0">
                <a:solidFill>
                  <a:prstClr val="black"/>
                </a:solidFill>
                <a:latin typeface="Calibri" panose="020F0502020204030204"/>
              </a:rPr>
              <a:t>Network Security Groups</a:t>
            </a:r>
          </a:p>
          <a:p>
            <a:pPr marL="514350" lvl="1" indent="-171450" defTabSz="685800" fontAlgn="auto">
              <a:spcBef>
                <a:spcPts val="375"/>
              </a:spcBef>
              <a:spcAft>
                <a:spcPts val="0"/>
              </a:spcAft>
            </a:pPr>
            <a:r>
              <a:rPr lang="en-US" sz="1500" b="0" dirty="0">
                <a:solidFill>
                  <a:prstClr val="black"/>
                </a:solidFill>
                <a:latin typeface="Calibri" panose="020F0502020204030204"/>
              </a:rPr>
              <a:t>Route Tables</a:t>
            </a: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BA16A139-F72A-46A3-80E1-787635B76CAE}"/>
              </a:ext>
            </a:extLst>
          </p:cNvPr>
          <p:cNvSpPr txBox="1"/>
          <p:nvPr/>
        </p:nvSpPr>
        <p:spPr>
          <a:xfrm>
            <a:off x="296141" y="5543494"/>
            <a:ext cx="5366405" cy="507831"/>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https://docs.microsoft.com/en-us/azure/azure-subscription-service-limits</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 name="Rectangle 2">
            <a:extLst>
              <a:ext uri="{FF2B5EF4-FFF2-40B4-BE49-F238E27FC236}">
                <a16:creationId xmlns:a16="http://schemas.microsoft.com/office/drawing/2014/main" id="{49FFBAFE-28EB-4FC9-BF9B-76E39017F903}"/>
              </a:ext>
            </a:extLst>
          </p:cNvPr>
          <p:cNvSpPr/>
          <p:nvPr/>
        </p:nvSpPr>
        <p:spPr>
          <a:xfrm>
            <a:off x="202791" y="1836174"/>
            <a:ext cx="8738419" cy="3943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What Azure locations will you use to host </a:t>
            </a:r>
            <a:r>
              <a:rPr lang="en-US" sz="1950" b="0" dirty="0" err="1">
                <a:solidFill>
                  <a:prstClr val="white"/>
                </a:solidFill>
                <a:latin typeface="Calibri" panose="020F0502020204030204"/>
              </a:rPr>
              <a:t>VNets</a:t>
            </a:r>
            <a:r>
              <a:rPr lang="en-US" sz="1950" b="0" dirty="0">
                <a:solidFill>
                  <a:prstClr val="white"/>
                </a:solidFill>
                <a:latin typeface="Calibri" panose="020F0502020204030204"/>
              </a:rPr>
              <a:t>?</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these Azure locations?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your Azure </a:t>
            </a:r>
            <a:r>
              <a:rPr lang="en-US" sz="1950" b="0" dirty="0" err="1">
                <a:solidFill>
                  <a:prstClr val="white"/>
                </a:solidFill>
                <a:latin typeface="Calibri" panose="020F0502020204030204"/>
              </a:rPr>
              <a:t>VNet</a:t>
            </a:r>
            <a:r>
              <a:rPr lang="en-US" sz="1950" b="0" dirty="0">
                <a:solidFill>
                  <a:prstClr val="white"/>
                </a:solidFill>
                <a:latin typeface="Calibri" panose="020F0502020204030204"/>
              </a:rPr>
              <a:t>(s) and your on-premises datacenter(s)?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How many Infrastructure as a Service (IaaS) VMs, cloud services roles, and web apps do you need for your solution?</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isolate traffic based on groups of VMs (i.e. front end web servers and back end database servers)?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control traffic flow using virtual appliances?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users need different sets of permissions to different Azure resources?</a:t>
            </a:r>
          </a:p>
        </p:txBody>
      </p:sp>
    </p:spTree>
    <p:custDataLst>
      <p:tags r:id="rId1"/>
    </p:custDataLst>
    <p:extLst>
      <p:ext uri="{BB962C8B-B14F-4D97-AF65-F5344CB8AC3E}">
        <p14:creationId xmlns:p14="http://schemas.microsoft.com/office/powerpoint/2010/main" val="9927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31" y="1141274"/>
            <a:ext cx="7920385" cy="4640509"/>
          </a:xfrm>
          <a:prstGeom prst="rect">
            <a:avLst/>
          </a:prstGeom>
        </p:spPr>
      </p:pic>
      <p:sp>
        <p:nvSpPr>
          <p:cNvPr id="40" name="TextBox 39"/>
          <p:cNvSpPr txBox="1"/>
          <p:nvPr/>
        </p:nvSpPr>
        <p:spPr>
          <a:xfrm>
            <a:off x="-101063" y="5084836"/>
            <a:ext cx="2917750" cy="919446"/>
          </a:xfrm>
          <a:prstGeom prst="rect">
            <a:avLst/>
          </a:prstGeom>
          <a:noFill/>
        </p:spPr>
        <p:txBody>
          <a:bodyPr wrap="none" lIns="208389" tIns="208389" rIns="208389" bIns="20838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644" fontAlgn="auto">
              <a:spcBef>
                <a:spcPts val="0"/>
              </a:spcBef>
              <a:spcAft>
                <a:spcPts val="441"/>
              </a:spcAft>
              <a:defRPr/>
            </a:pPr>
            <a:r>
              <a:rPr lang="en-US" sz="3600" b="0" kern="0" spc="-30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Regions</a:t>
            </a:r>
          </a:p>
        </p:txBody>
      </p:sp>
      <p:sp>
        <p:nvSpPr>
          <p:cNvPr id="64" name="Oval 63"/>
          <p:cNvSpPr/>
          <p:nvPr/>
        </p:nvSpPr>
        <p:spPr bwMode="auto">
          <a:xfrm>
            <a:off x="6921263" y="400191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7138336" y="296394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7191103" y="256260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342914" y="32234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9968" y="334329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4783035" y="24271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4462344" y="23959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3684029" y="431543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2605885" y="2761159"/>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2435987" y="278413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2505424" y="253064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257924" y="247208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2850712" y="2509477"/>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255099" y="29938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1811947" y="277620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7803388" y="262300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7613947" y="29089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7945511" y="47377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7749499" y="495014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7024809" y="32059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237476" y="270425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6409394" y="3596974"/>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2673792" y="286195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2747108" y="27272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4412289" y="219811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4751332" y="22730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4622689" y="252025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4622689" y="22106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797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20648" y="1005346"/>
            <a:ext cx="7886700" cy="645689"/>
          </a:xfrm>
        </p:spPr>
        <p:txBody>
          <a:bodyPr/>
          <a:lstStyle/>
          <a:p>
            <a:r>
              <a:rPr lang="en-US" dirty="0">
                <a:solidFill>
                  <a:schemeClr val="accent1"/>
                </a:solidFill>
              </a:rPr>
              <a:t>Azure</a:t>
            </a:r>
            <a:r>
              <a:rPr lang="en-US" dirty="0"/>
              <a:t> </a:t>
            </a:r>
            <a:r>
              <a:rPr lang="en-US" dirty="0">
                <a:solidFill>
                  <a:schemeClr val="accent1"/>
                </a:solidFill>
              </a:rPr>
              <a:t>Virtual Network Peering</a:t>
            </a:r>
          </a:p>
        </p:txBody>
      </p:sp>
      <p:grpSp>
        <p:nvGrpSpPr>
          <p:cNvPr id="4" name="Group 3">
            <a:extLst>
              <a:ext uri="{FF2B5EF4-FFF2-40B4-BE49-F238E27FC236}">
                <a16:creationId xmlns:a16="http://schemas.microsoft.com/office/drawing/2014/main" id="{0B42405F-A71C-40C2-B616-325D9E520813}"/>
              </a:ext>
            </a:extLst>
          </p:cNvPr>
          <p:cNvGrpSpPr/>
          <p:nvPr/>
        </p:nvGrpSpPr>
        <p:grpSpPr>
          <a:xfrm>
            <a:off x="628650" y="1776782"/>
            <a:ext cx="7797305" cy="1855345"/>
            <a:chOff x="884125" y="1499338"/>
            <a:chExt cx="10396406" cy="2473793"/>
          </a:xfrm>
        </p:grpSpPr>
        <p:cxnSp>
          <p:nvCxnSpPr>
            <p:cNvPr id="8" name="Straight Arrow Connector 7">
              <a:extLst>
                <a:ext uri="{FF2B5EF4-FFF2-40B4-BE49-F238E27FC236}">
                  <a16:creationId xmlns:a16="http://schemas.microsoft.com/office/drawing/2014/main" id="{AF51E21B-BF24-4F6A-B43D-2FC7CC83659B}"/>
                </a:ext>
              </a:extLst>
            </p:cNvPr>
            <p:cNvCxnSpPr>
              <a:stCxn id="33" idx="3"/>
              <a:endCxn id="34" idx="1"/>
            </p:cNvCxnSpPr>
            <p:nvPr/>
          </p:nvCxnSpPr>
          <p:spPr>
            <a:xfrm>
              <a:off x="2789887" y="2631441"/>
              <a:ext cx="124572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FA62E9-8CDB-46B1-A432-01A5E67A00AC}"/>
                </a:ext>
              </a:extLst>
            </p:cNvPr>
            <p:cNvGrpSpPr/>
            <p:nvPr/>
          </p:nvGrpSpPr>
          <p:grpSpPr>
            <a:xfrm>
              <a:off x="4011538" y="1666850"/>
              <a:ext cx="3017135" cy="2158679"/>
              <a:chOff x="3650773" y="1939868"/>
              <a:chExt cx="3017520" cy="2158955"/>
            </a:xfrm>
          </p:grpSpPr>
          <p:sp>
            <p:nvSpPr>
              <p:cNvPr id="10" name="Cloud 9">
                <a:extLst>
                  <a:ext uri="{FF2B5EF4-FFF2-40B4-BE49-F238E27FC236}">
                    <a16:creationId xmlns:a16="http://schemas.microsoft.com/office/drawing/2014/main" id="{728E65D3-F571-4253-A4C9-134D02E9E248}"/>
                  </a:ext>
                </a:extLst>
              </p:cNvPr>
              <p:cNvSpPr/>
              <p:nvPr/>
            </p:nvSpPr>
            <p:spPr bwMode="auto">
              <a:xfrm>
                <a:off x="3650773" y="1939868"/>
                <a:ext cx="3017520" cy="2158955"/>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11" name="Picture 10">
                <a:extLst>
                  <a:ext uri="{FF2B5EF4-FFF2-40B4-BE49-F238E27FC236}">
                    <a16:creationId xmlns:a16="http://schemas.microsoft.com/office/drawing/2014/main" id="{66912879-4143-49B2-83D0-05B37BA09A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281" y="2624498"/>
                <a:ext cx="388620" cy="388620"/>
              </a:xfrm>
              <a:prstGeom prst="rect">
                <a:avLst/>
              </a:prstGeom>
            </p:spPr>
          </p:pic>
          <p:sp>
            <p:nvSpPr>
              <p:cNvPr id="12" name="TextBox 11">
                <a:extLst>
                  <a:ext uri="{FF2B5EF4-FFF2-40B4-BE49-F238E27FC236}">
                    <a16:creationId xmlns:a16="http://schemas.microsoft.com/office/drawing/2014/main" id="{86F014D3-D189-45DD-904A-1B4AF774251F}"/>
                  </a:ext>
                </a:extLst>
              </p:cNvPr>
              <p:cNvSpPr txBox="1"/>
              <p:nvPr/>
            </p:nvSpPr>
            <p:spPr>
              <a:xfrm>
                <a:off x="4004594" y="2114400"/>
                <a:ext cx="2579573"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VNet10.1/16</a:t>
                </a:r>
              </a:p>
            </p:txBody>
          </p:sp>
          <p:pic>
            <p:nvPicPr>
              <p:cNvPr id="13" name="Picture 12">
                <a:extLst>
                  <a:ext uri="{FF2B5EF4-FFF2-40B4-BE49-F238E27FC236}">
                    <a16:creationId xmlns:a16="http://schemas.microsoft.com/office/drawing/2014/main" id="{F6ED42B0-E7B2-4E32-B8EC-A38CBEC908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389" y="2614421"/>
                <a:ext cx="388620" cy="388620"/>
              </a:xfrm>
              <a:prstGeom prst="rect">
                <a:avLst/>
              </a:prstGeom>
            </p:spPr>
          </p:pic>
          <p:pic>
            <p:nvPicPr>
              <p:cNvPr id="14" name="Picture 13">
                <a:extLst>
                  <a:ext uri="{FF2B5EF4-FFF2-40B4-BE49-F238E27FC236}">
                    <a16:creationId xmlns:a16="http://schemas.microsoft.com/office/drawing/2014/main" id="{FAD1C296-8B75-4EA6-B0D5-1FDB16B8E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893" y="2620890"/>
                <a:ext cx="388620" cy="388620"/>
              </a:xfrm>
              <a:prstGeom prst="rect">
                <a:avLst/>
              </a:prstGeom>
            </p:spPr>
          </p:pic>
        </p:grpSp>
        <p:grpSp>
          <p:nvGrpSpPr>
            <p:cNvPr id="15" name="Group 14">
              <a:extLst>
                <a:ext uri="{FF2B5EF4-FFF2-40B4-BE49-F238E27FC236}">
                  <a16:creationId xmlns:a16="http://schemas.microsoft.com/office/drawing/2014/main" id="{792EA6F8-4A42-491E-99F1-02BE5C0542CD}"/>
                </a:ext>
              </a:extLst>
            </p:cNvPr>
            <p:cNvGrpSpPr/>
            <p:nvPr/>
          </p:nvGrpSpPr>
          <p:grpSpPr>
            <a:xfrm>
              <a:off x="884125" y="1686682"/>
              <a:ext cx="2264255" cy="2138883"/>
              <a:chOff x="545080" y="1958465"/>
              <a:chExt cx="2264544" cy="2139156"/>
            </a:xfrm>
          </p:grpSpPr>
          <p:sp>
            <p:nvSpPr>
              <p:cNvPr id="16" name="Freeform 66">
                <a:extLst>
                  <a:ext uri="{FF2B5EF4-FFF2-40B4-BE49-F238E27FC236}">
                    <a16:creationId xmlns:a16="http://schemas.microsoft.com/office/drawing/2014/main" id="{45C2AA26-F4E7-4211-83F6-88D97EC2AC48}"/>
                  </a:ext>
                </a:extLst>
              </p:cNvPr>
              <p:cNvSpPr>
                <a:spLocks noEditPoints="1"/>
              </p:cNvSpPr>
              <p:nvPr/>
            </p:nvSpPr>
            <p:spPr bwMode="auto">
              <a:xfrm>
                <a:off x="880365" y="2620890"/>
                <a:ext cx="674142" cy="92133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7" name="Freeform 67">
                <a:extLst>
                  <a:ext uri="{FF2B5EF4-FFF2-40B4-BE49-F238E27FC236}">
                    <a16:creationId xmlns:a16="http://schemas.microsoft.com/office/drawing/2014/main" id="{30BA30DF-0945-4BFF-A123-FEAFABE3DC72}"/>
                  </a:ext>
                </a:extLst>
              </p:cNvPr>
              <p:cNvSpPr>
                <a:spLocks noEditPoints="1"/>
              </p:cNvSpPr>
              <p:nvPr/>
            </p:nvSpPr>
            <p:spPr bwMode="auto">
              <a:xfrm>
                <a:off x="1273180" y="1958465"/>
                <a:ext cx="673175" cy="1594469"/>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8" name="TextBox 17">
                <a:extLst>
                  <a:ext uri="{FF2B5EF4-FFF2-40B4-BE49-F238E27FC236}">
                    <a16:creationId xmlns:a16="http://schemas.microsoft.com/office/drawing/2014/main" id="{9B92C99A-4CA3-4183-832F-898D1CE9965C}"/>
                  </a:ext>
                </a:extLst>
              </p:cNvPr>
              <p:cNvSpPr txBox="1"/>
              <p:nvPr/>
            </p:nvSpPr>
            <p:spPr>
              <a:xfrm>
                <a:off x="545080" y="3525121"/>
                <a:ext cx="2264544"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srgbClr val="4472C4">
                        <a:lumMod val="50000"/>
                      </a:srgbClr>
                    </a:solidFill>
                    <a:latin typeface="Calibri" panose="020F0502020204030204"/>
                    <a:cs typeface="+mn-cs"/>
                  </a:rPr>
                  <a:t>On-Premises</a:t>
                </a:r>
              </a:p>
            </p:txBody>
          </p:sp>
        </p:grpSp>
        <p:sp>
          <p:nvSpPr>
            <p:cNvPr id="19" name="Cloud 18">
              <a:extLst>
                <a:ext uri="{FF2B5EF4-FFF2-40B4-BE49-F238E27FC236}">
                  <a16:creationId xmlns:a16="http://schemas.microsoft.com/office/drawing/2014/main" id="{48BE36D2-A1F6-487E-8187-81B0EFBAE94D}"/>
                </a:ext>
              </a:extLst>
            </p:cNvPr>
            <p:cNvSpPr/>
            <p:nvPr/>
          </p:nvSpPr>
          <p:spPr bwMode="auto">
            <a:xfrm>
              <a:off x="8263396" y="1499338"/>
              <a:ext cx="3017135" cy="2158679"/>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20" name="Picture 19">
              <a:extLst>
                <a:ext uri="{FF2B5EF4-FFF2-40B4-BE49-F238E27FC236}">
                  <a16:creationId xmlns:a16="http://schemas.microsoft.com/office/drawing/2014/main" id="{40DEE250-34BD-43AC-A5D2-E107F77797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278218"/>
              <a:ext cx="388570" cy="388570"/>
            </a:xfrm>
            <a:prstGeom prst="rect">
              <a:avLst/>
            </a:prstGeom>
          </p:spPr>
        </p:pic>
        <p:sp>
          <p:nvSpPr>
            <p:cNvPr id="21" name="TextBox 20">
              <a:extLst>
                <a:ext uri="{FF2B5EF4-FFF2-40B4-BE49-F238E27FC236}">
                  <a16:creationId xmlns:a16="http://schemas.microsoft.com/office/drawing/2014/main" id="{BCE81DF7-A7A7-4239-A752-DF888EC35A62}"/>
                </a:ext>
              </a:extLst>
            </p:cNvPr>
            <p:cNvSpPr txBox="1"/>
            <p:nvPr/>
          </p:nvSpPr>
          <p:spPr>
            <a:xfrm>
              <a:off x="8492325" y="1812022"/>
              <a:ext cx="2601298" cy="572427"/>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VNet10.2/16</a:t>
              </a:r>
            </a:p>
          </p:txBody>
        </p:sp>
        <p:pic>
          <p:nvPicPr>
            <p:cNvPr id="22" name="Picture 21">
              <a:extLst>
                <a:ext uri="{FF2B5EF4-FFF2-40B4-BE49-F238E27FC236}">
                  <a16:creationId xmlns:a16="http://schemas.microsoft.com/office/drawing/2014/main" id="{C1CD720D-3168-4FD0-899E-86474DF31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278218"/>
              <a:ext cx="388570" cy="388570"/>
            </a:xfrm>
            <a:prstGeom prst="rect">
              <a:avLst/>
            </a:prstGeom>
          </p:spPr>
        </p:pic>
        <p:pic>
          <p:nvPicPr>
            <p:cNvPr id="23" name="Picture 22">
              <a:extLst>
                <a:ext uri="{FF2B5EF4-FFF2-40B4-BE49-F238E27FC236}">
                  <a16:creationId xmlns:a16="http://schemas.microsoft.com/office/drawing/2014/main" id="{E4008E1B-D341-4A15-B575-AB8588F9F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278218"/>
              <a:ext cx="388570" cy="388570"/>
            </a:xfrm>
            <a:prstGeom prst="rect">
              <a:avLst/>
            </a:prstGeom>
          </p:spPr>
        </p:pic>
        <p:pic>
          <p:nvPicPr>
            <p:cNvPr id="24" name="Picture 23">
              <a:extLst>
                <a:ext uri="{FF2B5EF4-FFF2-40B4-BE49-F238E27FC236}">
                  <a16:creationId xmlns:a16="http://schemas.microsoft.com/office/drawing/2014/main" id="{614BDB1D-7999-4291-8250-D33A86437D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735359"/>
              <a:ext cx="388570" cy="388570"/>
            </a:xfrm>
            <a:prstGeom prst="rect">
              <a:avLst/>
            </a:prstGeom>
          </p:spPr>
        </p:pic>
        <p:pic>
          <p:nvPicPr>
            <p:cNvPr id="25" name="Picture 24">
              <a:extLst>
                <a:ext uri="{FF2B5EF4-FFF2-40B4-BE49-F238E27FC236}">
                  <a16:creationId xmlns:a16="http://schemas.microsoft.com/office/drawing/2014/main" id="{EB3D43A7-41BE-4216-A5F6-68284A594B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735359"/>
              <a:ext cx="388570" cy="388570"/>
            </a:xfrm>
            <a:prstGeom prst="rect">
              <a:avLst/>
            </a:prstGeom>
          </p:spPr>
        </p:pic>
        <p:pic>
          <p:nvPicPr>
            <p:cNvPr id="26" name="Picture 25">
              <a:extLst>
                <a:ext uri="{FF2B5EF4-FFF2-40B4-BE49-F238E27FC236}">
                  <a16:creationId xmlns:a16="http://schemas.microsoft.com/office/drawing/2014/main" id="{4F30CC3E-DCD0-4742-A68E-F69D95C7D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735359"/>
              <a:ext cx="388570" cy="388570"/>
            </a:xfrm>
            <a:prstGeom prst="rect">
              <a:avLst/>
            </a:prstGeom>
          </p:spPr>
        </p:pic>
        <p:sp>
          <p:nvSpPr>
            <p:cNvPr id="27" name="Left-Right Arrow 42">
              <a:extLst>
                <a:ext uri="{FF2B5EF4-FFF2-40B4-BE49-F238E27FC236}">
                  <a16:creationId xmlns:a16="http://schemas.microsoft.com/office/drawing/2014/main" id="{A4302056-CCD5-4FDC-8B90-D96705827093}"/>
                </a:ext>
              </a:extLst>
            </p:cNvPr>
            <p:cNvSpPr/>
            <p:nvPr/>
          </p:nvSpPr>
          <p:spPr bwMode="auto">
            <a:xfrm>
              <a:off x="7031450" y="2363359"/>
              <a:ext cx="1366821" cy="779773"/>
            </a:xfrm>
            <a:prstGeom prst="leftRightArrow">
              <a:avLst>
                <a:gd name="adj1" fmla="val 50000"/>
                <a:gd name="adj2" fmla="val 29604"/>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r>
                <a:rPr lang="en-US" b="0" dirty="0">
                  <a:solidFill>
                    <a:prstClr val="white"/>
                  </a:solidFill>
                  <a:effectLst>
                    <a:outerShdw blurRad="38100" dist="38100" dir="2700000" algn="tl">
                      <a:srgbClr val="000000">
                        <a:alpha val="43137"/>
                      </a:srgbClr>
                    </a:outerShdw>
                  </a:effectLst>
                  <a:latin typeface="Calibri" panose="020F0502020204030204"/>
                </a:rPr>
                <a:t>Peering</a:t>
              </a:r>
            </a:p>
          </p:txBody>
        </p:sp>
        <p:cxnSp>
          <p:nvCxnSpPr>
            <p:cNvPr id="29" name="Elbow Connector 43">
              <a:extLst>
                <a:ext uri="{FF2B5EF4-FFF2-40B4-BE49-F238E27FC236}">
                  <a16:creationId xmlns:a16="http://schemas.microsoft.com/office/drawing/2014/main" id="{EE5CEEF8-01F4-41B3-89F9-02957889992E}"/>
                </a:ext>
              </a:extLst>
            </p:cNvPr>
            <p:cNvCxnSpPr>
              <a:stCxn id="34" idx="2"/>
              <a:endCxn id="24" idx="2"/>
            </p:cNvCxnSpPr>
            <p:nvPr/>
          </p:nvCxnSpPr>
          <p:spPr>
            <a:xfrm rot="16200000" flipH="1">
              <a:off x="6683501" y="508091"/>
              <a:ext cx="230117" cy="5001561"/>
            </a:xfrm>
            <a:prstGeom prst="bentConnector3">
              <a:avLst>
                <a:gd name="adj1" fmla="val 235779"/>
              </a:avLst>
            </a:prstGeom>
            <a:ln w="57150">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C3107C8-47FB-4ED9-8E62-11A3B8347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375" y="2843740"/>
              <a:ext cx="384547" cy="306060"/>
            </a:xfrm>
            <a:prstGeom prst="rect">
              <a:avLst/>
            </a:prstGeom>
            <a:solidFill>
              <a:schemeClr val="bg2"/>
            </a:solidFill>
          </p:spPr>
        </p:pic>
        <p:pic>
          <p:nvPicPr>
            <p:cNvPr id="31" name="Picture 30">
              <a:extLst>
                <a:ext uri="{FF2B5EF4-FFF2-40B4-BE49-F238E27FC236}">
                  <a16:creationId xmlns:a16="http://schemas.microsoft.com/office/drawing/2014/main" id="{E1282CAA-617A-40DF-9E54-F90E1299D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476" y="2837073"/>
              <a:ext cx="384547" cy="306060"/>
            </a:xfrm>
            <a:prstGeom prst="rect">
              <a:avLst/>
            </a:prstGeom>
            <a:solidFill>
              <a:schemeClr val="bg2"/>
            </a:solidFill>
          </p:spPr>
        </p:pic>
        <p:pic>
          <p:nvPicPr>
            <p:cNvPr id="32" name="Picture 31">
              <a:extLst>
                <a:ext uri="{FF2B5EF4-FFF2-40B4-BE49-F238E27FC236}">
                  <a16:creationId xmlns:a16="http://schemas.microsoft.com/office/drawing/2014/main" id="{C9B8B5D9-D858-48E7-AE12-94D732277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767" y="2850386"/>
              <a:ext cx="384547" cy="306060"/>
            </a:xfrm>
            <a:prstGeom prst="rect">
              <a:avLst/>
            </a:prstGeom>
            <a:solidFill>
              <a:schemeClr val="bg2"/>
            </a:solidFill>
          </p:spPr>
        </p:pic>
        <p:pic>
          <p:nvPicPr>
            <p:cNvPr id="33" name="Picture 32">
              <a:extLst>
                <a:ext uri="{FF2B5EF4-FFF2-40B4-BE49-F238E27FC236}">
                  <a16:creationId xmlns:a16="http://schemas.microsoft.com/office/drawing/2014/main" id="{5227DDE1-7E5D-4DC0-A77E-4835EA20524A}"/>
                </a:ext>
              </a:extLst>
            </p:cNvPr>
            <p:cNvPicPr>
              <a:picLocks noChangeAspect="1"/>
            </p:cNvPicPr>
            <p:nvPr/>
          </p:nvPicPr>
          <p:blipFill>
            <a:blip r:embed="rId6"/>
            <a:stretch>
              <a:fillRect/>
            </a:stretch>
          </p:blipFill>
          <p:spPr>
            <a:xfrm>
              <a:off x="2265546" y="2369068"/>
              <a:ext cx="524341" cy="524746"/>
            </a:xfrm>
            <a:prstGeom prst="rect">
              <a:avLst/>
            </a:prstGeom>
          </p:spPr>
        </p:pic>
        <p:pic>
          <p:nvPicPr>
            <p:cNvPr id="34" name="Picture 33">
              <a:extLst>
                <a:ext uri="{FF2B5EF4-FFF2-40B4-BE49-F238E27FC236}">
                  <a16:creationId xmlns:a16="http://schemas.microsoft.com/office/drawing/2014/main" id="{1678B9F1-1402-4FF6-BEF8-4A65D5190268}"/>
                </a:ext>
              </a:extLst>
            </p:cNvPr>
            <p:cNvPicPr>
              <a:picLocks noChangeAspect="1"/>
            </p:cNvPicPr>
            <p:nvPr/>
          </p:nvPicPr>
          <p:blipFill>
            <a:blip r:embed="rId6"/>
            <a:stretch>
              <a:fillRect/>
            </a:stretch>
          </p:blipFill>
          <p:spPr>
            <a:xfrm>
              <a:off x="4035609" y="2369068"/>
              <a:ext cx="524341" cy="524746"/>
            </a:xfrm>
            <a:prstGeom prst="rect">
              <a:avLst/>
            </a:prstGeom>
          </p:spPr>
        </p:pic>
        <p:sp>
          <p:nvSpPr>
            <p:cNvPr id="35" name="TextBox 34">
              <a:extLst>
                <a:ext uri="{FF2B5EF4-FFF2-40B4-BE49-F238E27FC236}">
                  <a16:creationId xmlns:a16="http://schemas.microsoft.com/office/drawing/2014/main" id="{B78BA2E2-DBFD-4D1A-BA6D-BC2A7627C58B}"/>
                </a:ext>
              </a:extLst>
            </p:cNvPr>
            <p:cNvSpPr txBox="1"/>
            <p:nvPr/>
          </p:nvSpPr>
          <p:spPr>
            <a:xfrm>
              <a:off x="2967813" y="2104059"/>
              <a:ext cx="901484"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VPN</a:t>
              </a:r>
            </a:p>
          </p:txBody>
        </p:sp>
        <p:sp>
          <p:nvSpPr>
            <p:cNvPr id="36" name="TextBox 35">
              <a:extLst>
                <a:ext uri="{FF2B5EF4-FFF2-40B4-BE49-F238E27FC236}">
                  <a16:creationId xmlns:a16="http://schemas.microsoft.com/office/drawing/2014/main" id="{EB7AEEAE-9ADC-451C-8464-34657FE27EF2}"/>
                </a:ext>
              </a:extLst>
            </p:cNvPr>
            <p:cNvSpPr txBox="1"/>
            <p:nvPr/>
          </p:nvSpPr>
          <p:spPr>
            <a:xfrm>
              <a:off x="5074590" y="3345305"/>
              <a:ext cx="3776801"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Gateway transit via Peering</a:t>
              </a:r>
            </a:p>
          </p:txBody>
        </p:sp>
      </p:grpSp>
      <p:sp>
        <p:nvSpPr>
          <p:cNvPr id="37" name="Text Placeholder 3">
            <a:extLst>
              <a:ext uri="{FF2B5EF4-FFF2-40B4-BE49-F238E27FC236}">
                <a16:creationId xmlns:a16="http://schemas.microsoft.com/office/drawing/2014/main" id="{096943B5-8B27-4023-8234-43FDBCF395CD}"/>
              </a:ext>
            </a:extLst>
          </p:cNvPr>
          <p:cNvSpPr txBox="1">
            <a:spLocks/>
          </p:cNvSpPr>
          <p:nvPr/>
        </p:nvSpPr>
        <p:spPr>
          <a:xfrm>
            <a:off x="281131" y="3877722"/>
            <a:ext cx="4857750" cy="180022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00" indent="-342800" defTabSz="685800" fontAlgn="auto">
              <a:spcBef>
                <a:spcPts val="750"/>
              </a:spcBef>
              <a:spcAft>
                <a:spcPts val="0"/>
              </a:spcAft>
            </a:pPr>
            <a:r>
              <a:rPr lang="en-US" sz="1500" b="0" dirty="0">
                <a:solidFill>
                  <a:prstClr val="black"/>
                </a:solidFill>
                <a:latin typeface="Calibri" panose="020F0502020204030204"/>
              </a:rPr>
              <a:t>Direct and bidirectional L3 connectivity between VNet's in </a:t>
            </a:r>
            <a:r>
              <a:rPr lang="en-US" sz="1500" u="sng" dirty="0">
                <a:solidFill>
                  <a:prstClr val="black"/>
                </a:solidFill>
                <a:latin typeface="Calibri" panose="020F0502020204030204"/>
              </a:rPr>
              <a:t>same</a:t>
            </a:r>
            <a:r>
              <a:rPr lang="en-US" sz="1500" b="0" dirty="0">
                <a:solidFill>
                  <a:prstClr val="black"/>
                </a:solidFill>
                <a:latin typeface="Calibri" panose="020F0502020204030204"/>
              </a:rPr>
              <a:t> region</a:t>
            </a:r>
          </a:p>
          <a:p>
            <a:pPr marL="342800" indent="-342800" defTabSz="685800" fontAlgn="auto">
              <a:spcBef>
                <a:spcPts val="750"/>
              </a:spcBef>
              <a:spcAft>
                <a:spcPts val="0"/>
              </a:spcAft>
            </a:pPr>
            <a:r>
              <a:rPr lang="en-US" sz="1500" b="0" dirty="0">
                <a:solidFill>
                  <a:prstClr val="black"/>
                </a:solidFill>
                <a:latin typeface="Calibri" panose="020F0502020204030204"/>
              </a:rPr>
              <a:t>High throughput, low latency connectivity</a:t>
            </a:r>
          </a:p>
          <a:p>
            <a:pPr marL="342800" indent="-342800" defTabSz="685800" fontAlgn="auto">
              <a:spcBef>
                <a:spcPts val="750"/>
              </a:spcBef>
              <a:spcAft>
                <a:spcPts val="0"/>
              </a:spcAft>
            </a:pPr>
            <a:r>
              <a:rPr lang="en-US" sz="1500" b="0" dirty="0">
                <a:solidFill>
                  <a:prstClr val="black"/>
                </a:solidFill>
                <a:latin typeface="Calibri" panose="020F0502020204030204"/>
              </a:rPr>
              <a:t>Bypass gateway, no bandwidth bottleneck</a:t>
            </a:r>
          </a:p>
          <a:p>
            <a:pPr marL="342800" indent="-342800" defTabSz="685800" fontAlgn="auto">
              <a:spcBef>
                <a:spcPts val="750"/>
              </a:spcBef>
              <a:spcAft>
                <a:spcPts val="0"/>
              </a:spcAft>
            </a:pPr>
            <a:r>
              <a:rPr lang="en-US" sz="1500" b="0" dirty="0">
                <a:solidFill>
                  <a:prstClr val="black"/>
                </a:solidFill>
                <a:latin typeface="Calibri" panose="020F0502020204030204"/>
              </a:rPr>
              <a:t>Supports Gateway Transit (ARM-to-ARM only)</a:t>
            </a:r>
          </a:p>
          <a:p>
            <a:pPr marL="342800" indent="-342800" defTabSz="685800" fontAlgn="auto">
              <a:spcBef>
                <a:spcPts val="750"/>
              </a:spcBef>
              <a:spcAft>
                <a:spcPts val="0"/>
              </a:spcAft>
            </a:pPr>
            <a:r>
              <a:rPr lang="en-US" sz="1500" b="0" dirty="0">
                <a:solidFill>
                  <a:prstClr val="black"/>
                </a:solidFill>
                <a:latin typeface="Calibri" panose="020F0502020204030204"/>
              </a:rPr>
              <a:t>10/50 Vnet Peering per Virtual network</a:t>
            </a:r>
          </a:p>
          <a:p>
            <a:pPr marL="342800" indent="-342800" defTabSz="685800" fontAlgn="auto">
              <a:spcBef>
                <a:spcPts val="750"/>
              </a:spcBef>
              <a:spcAft>
                <a:spcPts val="0"/>
              </a:spcAft>
            </a:pPr>
            <a:endParaRPr lang="en-US" sz="1500" b="0" dirty="0">
              <a:solidFill>
                <a:prstClr val="black"/>
              </a:solidFill>
              <a:latin typeface="Calibri" panose="020F0502020204030204"/>
            </a:endParaRPr>
          </a:p>
        </p:txBody>
      </p:sp>
      <p:sp>
        <p:nvSpPr>
          <p:cNvPr id="38" name="TextBox 37">
            <a:extLst>
              <a:ext uri="{FF2B5EF4-FFF2-40B4-BE49-F238E27FC236}">
                <a16:creationId xmlns:a16="http://schemas.microsoft.com/office/drawing/2014/main" id="{E6274302-7D8A-47F4-8445-DC8C91B1EE44}"/>
              </a:ext>
            </a:extLst>
          </p:cNvPr>
          <p:cNvSpPr txBox="1"/>
          <p:nvPr/>
        </p:nvSpPr>
        <p:spPr>
          <a:xfrm>
            <a:off x="5124251" y="3874892"/>
            <a:ext cx="3631621" cy="1855864"/>
          </a:xfrm>
          <a:prstGeom prst="rect">
            <a:avLst/>
          </a:prstGeom>
          <a:noFill/>
        </p:spPr>
        <p:txBody>
          <a:bodyPr wrap="square" lIns="137143" tIns="109714" rIns="137143" bIns="109714" rtlCol="0">
            <a:spAutoFit/>
          </a:bodyPr>
          <a:lstStyle/>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ASM and ARM VNet's </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across subscriptions</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NSGs and UDRs will work across the link</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Public preview – Global Vnet Peering</a:t>
            </a:r>
          </a:p>
          <a:p>
            <a:pPr defTabSz="685800" fontAlgn="auto">
              <a:lnSpc>
                <a:spcPct val="90000"/>
              </a:lnSpc>
              <a:spcBef>
                <a:spcPts val="0"/>
              </a:spcBef>
              <a:spcAft>
                <a:spcPts val="450"/>
              </a:spcAft>
            </a:pPr>
            <a:endParaRPr lang="en-US" b="0" dirty="0" err="1">
              <a:solidFill>
                <a:prstClr val="white"/>
              </a:solidFill>
              <a:latin typeface="Calibri" panose="020F0502020204030204"/>
              <a:cs typeface="+mn-cs"/>
            </a:endParaRPr>
          </a:p>
        </p:txBody>
      </p:sp>
      <p:sp>
        <p:nvSpPr>
          <p:cNvPr id="39" name="TextBox 38">
            <a:extLst>
              <a:ext uri="{FF2B5EF4-FFF2-40B4-BE49-F238E27FC236}">
                <a16:creationId xmlns:a16="http://schemas.microsoft.com/office/drawing/2014/main" id="{A5115397-AE5A-47E2-97AE-068969E9885A}"/>
              </a:ext>
            </a:extLst>
          </p:cNvPr>
          <p:cNvSpPr txBox="1"/>
          <p:nvPr/>
        </p:nvSpPr>
        <p:spPr>
          <a:xfrm>
            <a:off x="965083" y="1628456"/>
            <a:ext cx="923960" cy="42932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b="0" dirty="0">
                <a:solidFill>
                  <a:srgbClr val="4472C4">
                    <a:lumMod val="50000"/>
                  </a:srgbClr>
                </a:solidFill>
                <a:latin typeface="Calibri" panose="020F0502020204030204"/>
                <a:cs typeface="+mn-cs"/>
              </a:rPr>
              <a:t>10.0/16</a:t>
            </a:r>
          </a:p>
        </p:txBody>
      </p:sp>
    </p:spTree>
    <p:custDataLst>
      <p:tags r:id="rId1"/>
    </p:custDataLst>
    <p:extLst>
      <p:ext uri="{BB962C8B-B14F-4D97-AF65-F5344CB8AC3E}">
        <p14:creationId xmlns:p14="http://schemas.microsoft.com/office/powerpoint/2010/main" val="43920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17170" y="1001921"/>
            <a:ext cx="7886700" cy="803523"/>
          </a:xfrm>
        </p:spPr>
        <p:txBody>
          <a:bodyPr>
            <a:normAutofit/>
          </a:bodyPr>
          <a:lstStyle/>
          <a:p>
            <a:r>
              <a:rPr lang="en-US" dirty="0">
                <a:solidFill>
                  <a:schemeClr val="accent1"/>
                </a:solidFill>
              </a:rPr>
              <a:t>Azure</a:t>
            </a:r>
            <a:r>
              <a:rPr lang="en-US" dirty="0"/>
              <a:t> </a:t>
            </a:r>
            <a:r>
              <a:rPr lang="en-US" dirty="0">
                <a:solidFill>
                  <a:schemeClr val="accent1"/>
                </a:solidFill>
              </a:rPr>
              <a:t>Network Services Overview</a:t>
            </a:r>
          </a:p>
        </p:txBody>
      </p:sp>
      <p:pic>
        <p:nvPicPr>
          <p:cNvPr id="34" name="Picture 33" descr="A sign on a pole&#10;&#10;Description generated with very high confidence">
            <a:extLst>
              <a:ext uri="{FF2B5EF4-FFF2-40B4-BE49-F238E27FC236}">
                <a16:creationId xmlns:a16="http://schemas.microsoft.com/office/drawing/2014/main" id="{FE9E8266-9590-478A-8AB0-C55EB4465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81" y="3043733"/>
            <a:ext cx="585218" cy="585218"/>
          </a:xfrm>
          <a:prstGeom prst="rect">
            <a:avLst/>
          </a:prstGeom>
        </p:spPr>
      </p:pic>
      <p:pic>
        <p:nvPicPr>
          <p:cNvPr id="38" name="Picture 37" descr="A close up of a sign&#10;&#10;Description generated with very high confidence">
            <a:extLst>
              <a:ext uri="{FF2B5EF4-FFF2-40B4-BE49-F238E27FC236}">
                <a16:creationId xmlns:a16="http://schemas.microsoft.com/office/drawing/2014/main" id="{67CE85BA-9E2D-41FE-8045-895C3C98A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281" y="1950661"/>
            <a:ext cx="585218" cy="585218"/>
          </a:xfrm>
          <a:prstGeom prst="rect">
            <a:avLst/>
          </a:prstGeom>
        </p:spPr>
      </p:pic>
      <p:pic>
        <p:nvPicPr>
          <p:cNvPr id="40" name="Picture 39" descr="A stop sign&#10;&#10;Description generated with high confidence">
            <a:extLst>
              <a:ext uri="{FF2B5EF4-FFF2-40B4-BE49-F238E27FC236}">
                <a16:creationId xmlns:a16="http://schemas.microsoft.com/office/drawing/2014/main" id="{B783124B-E997-427F-90B2-9FB7373F9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2280" y="4209028"/>
            <a:ext cx="585218" cy="585218"/>
          </a:xfrm>
          <a:prstGeom prst="rect">
            <a:avLst/>
          </a:prstGeom>
        </p:spPr>
      </p:pic>
      <p:sp>
        <p:nvSpPr>
          <p:cNvPr id="41" name="TextBox 40">
            <a:extLst>
              <a:ext uri="{FF2B5EF4-FFF2-40B4-BE49-F238E27FC236}">
                <a16:creationId xmlns:a16="http://schemas.microsoft.com/office/drawing/2014/main" id="{BA9D57EE-E58E-495F-A7D7-DFF8BEA8A9AB}"/>
              </a:ext>
            </a:extLst>
          </p:cNvPr>
          <p:cNvSpPr txBox="1"/>
          <p:nvPr/>
        </p:nvSpPr>
        <p:spPr>
          <a:xfrm>
            <a:off x="7159459" y="2527088"/>
            <a:ext cx="161781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Load Balancer</a:t>
            </a:r>
          </a:p>
        </p:txBody>
      </p:sp>
      <p:sp>
        <p:nvSpPr>
          <p:cNvPr id="42" name="TextBox 41">
            <a:extLst>
              <a:ext uri="{FF2B5EF4-FFF2-40B4-BE49-F238E27FC236}">
                <a16:creationId xmlns:a16="http://schemas.microsoft.com/office/drawing/2014/main" id="{4740DA4E-C92F-453D-A2AE-9ECA01F55799}"/>
              </a:ext>
            </a:extLst>
          </p:cNvPr>
          <p:cNvSpPr txBox="1"/>
          <p:nvPr/>
        </p:nvSpPr>
        <p:spPr>
          <a:xfrm>
            <a:off x="6930670" y="3631579"/>
            <a:ext cx="207505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Application Gateway</a:t>
            </a:r>
          </a:p>
        </p:txBody>
      </p:sp>
      <p:sp>
        <p:nvSpPr>
          <p:cNvPr id="44" name="TextBox 43">
            <a:extLst>
              <a:ext uri="{FF2B5EF4-FFF2-40B4-BE49-F238E27FC236}">
                <a16:creationId xmlns:a16="http://schemas.microsoft.com/office/drawing/2014/main" id="{90221B2E-3469-4960-BD78-DF5E246B2E76}"/>
              </a:ext>
            </a:extLst>
          </p:cNvPr>
          <p:cNvSpPr txBox="1"/>
          <p:nvPr/>
        </p:nvSpPr>
        <p:spPr>
          <a:xfrm>
            <a:off x="7103746" y="4823053"/>
            <a:ext cx="1730923"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Traffic Manager</a:t>
            </a:r>
          </a:p>
        </p:txBody>
      </p:sp>
      <p:sp>
        <p:nvSpPr>
          <p:cNvPr id="4" name="TextBox 3">
            <a:extLst>
              <a:ext uri="{FF2B5EF4-FFF2-40B4-BE49-F238E27FC236}">
                <a16:creationId xmlns:a16="http://schemas.microsoft.com/office/drawing/2014/main" id="{F8215E73-5E65-441E-9A38-A08281990F59}"/>
              </a:ext>
            </a:extLst>
          </p:cNvPr>
          <p:cNvSpPr txBox="1"/>
          <p:nvPr/>
        </p:nvSpPr>
        <p:spPr>
          <a:xfrm>
            <a:off x="257559" y="2124909"/>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transport layer </a:t>
            </a:r>
            <a:r>
              <a:rPr lang="en-US" b="0" dirty="0">
                <a:solidFill>
                  <a:srgbClr val="292985"/>
                </a:solidFill>
                <a:latin typeface="Calibri" panose="020F0502020204030204"/>
                <a:cs typeface="+mn-cs"/>
              </a:rPr>
              <a:t>(Layer 4).</a:t>
            </a:r>
          </a:p>
          <a:p>
            <a:pPr defTabSz="685800" fontAlgn="auto">
              <a:spcBef>
                <a:spcPts val="0"/>
              </a:spcBef>
              <a:spcAft>
                <a:spcPts val="0"/>
              </a:spcAft>
            </a:pPr>
            <a:r>
              <a:rPr lang="en-US" b="0" dirty="0">
                <a:solidFill>
                  <a:srgbClr val="292985"/>
                </a:solidFill>
                <a:latin typeface="Calibri" panose="020F0502020204030204"/>
                <a:cs typeface="+mn-cs"/>
              </a:rPr>
              <a:t>It provides </a:t>
            </a:r>
            <a:r>
              <a:rPr lang="en-US" dirty="0">
                <a:solidFill>
                  <a:srgbClr val="292985"/>
                </a:solidFill>
                <a:latin typeface="Calibri" panose="020F0502020204030204"/>
                <a:cs typeface="+mn-cs"/>
              </a:rPr>
              <a:t>network-level distribution </a:t>
            </a:r>
            <a:r>
              <a:rPr lang="en-US" b="0" dirty="0">
                <a:solidFill>
                  <a:srgbClr val="292985"/>
                </a:solidFill>
                <a:latin typeface="Calibri" panose="020F0502020204030204"/>
                <a:cs typeface="+mn-cs"/>
              </a:rPr>
              <a:t>of traffic across instances </a:t>
            </a:r>
          </a:p>
          <a:p>
            <a:pPr defTabSz="685800" fontAlgn="auto">
              <a:spcBef>
                <a:spcPts val="0"/>
              </a:spcBef>
              <a:spcAft>
                <a:spcPts val="0"/>
              </a:spcAft>
            </a:pPr>
            <a:r>
              <a:rPr lang="en-US" b="0" dirty="0">
                <a:solidFill>
                  <a:srgbClr val="292985"/>
                </a:solidFill>
                <a:latin typeface="Calibri" panose="020F0502020204030204"/>
                <a:cs typeface="+mn-cs"/>
              </a:rPr>
              <a:t>of an application running in the same Azure data center.</a:t>
            </a:r>
          </a:p>
        </p:txBody>
      </p:sp>
      <p:sp>
        <p:nvSpPr>
          <p:cNvPr id="16" name="TextBox 15">
            <a:extLst>
              <a:ext uri="{FF2B5EF4-FFF2-40B4-BE49-F238E27FC236}">
                <a16:creationId xmlns:a16="http://schemas.microsoft.com/office/drawing/2014/main" id="{519DF41A-DFF9-46BE-B8AF-5F1752D2195D}"/>
              </a:ext>
            </a:extLst>
          </p:cNvPr>
          <p:cNvSpPr txBox="1"/>
          <p:nvPr/>
        </p:nvSpPr>
        <p:spPr>
          <a:xfrm>
            <a:off x="257559" y="3170373"/>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application layer</a:t>
            </a:r>
            <a:r>
              <a:rPr lang="en-US" b="0" dirty="0">
                <a:solidFill>
                  <a:srgbClr val="292985"/>
                </a:solidFill>
                <a:latin typeface="Calibri" panose="020F0502020204030204"/>
                <a:cs typeface="+mn-cs"/>
              </a:rPr>
              <a:t> (Layer 7) It acts as a </a:t>
            </a:r>
            <a:r>
              <a:rPr lang="en-US" dirty="0">
                <a:solidFill>
                  <a:srgbClr val="292985"/>
                </a:solidFill>
                <a:latin typeface="Calibri" panose="020F0502020204030204"/>
                <a:cs typeface="+mn-cs"/>
              </a:rPr>
              <a:t>reverse-proxy service</a:t>
            </a:r>
            <a:r>
              <a:rPr lang="en-US" b="0" dirty="0">
                <a:solidFill>
                  <a:srgbClr val="292985"/>
                </a:solidFill>
                <a:latin typeface="Calibri" panose="020F0502020204030204"/>
                <a:cs typeface="+mn-cs"/>
              </a:rPr>
              <a:t>, terminating the client connection and forwarding requests to back-end endpoints.</a:t>
            </a:r>
          </a:p>
        </p:txBody>
      </p:sp>
      <p:sp>
        <p:nvSpPr>
          <p:cNvPr id="17" name="TextBox 16">
            <a:extLst>
              <a:ext uri="{FF2B5EF4-FFF2-40B4-BE49-F238E27FC236}">
                <a16:creationId xmlns:a16="http://schemas.microsoft.com/office/drawing/2014/main" id="{AF4DC5CC-8C45-4C0D-A456-9594C3031748}"/>
              </a:ext>
            </a:extLst>
          </p:cNvPr>
          <p:cNvSpPr txBox="1"/>
          <p:nvPr/>
        </p:nvSpPr>
        <p:spPr>
          <a:xfrm>
            <a:off x="257559" y="4211534"/>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DNS level</a:t>
            </a:r>
            <a:r>
              <a:rPr lang="en-US" b="0" dirty="0">
                <a:solidFill>
                  <a:srgbClr val="292985"/>
                </a:solidFill>
                <a:latin typeface="Calibri" panose="020F0502020204030204"/>
                <a:cs typeface="+mn-cs"/>
              </a:rPr>
              <a:t>. It uses DNS responses to direct end-user traffic to </a:t>
            </a:r>
            <a:r>
              <a:rPr lang="en-US" dirty="0">
                <a:solidFill>
                  <a:srgbClr val="292985"/>
                </a:solidFill>
                <a:latin typeface="Calibri" panose="020F0502020204030204"/>
                <a:cs typeface="+mn-cs"/>
              </a:rPr>
              <a:t>globally distributed endpoints</a:t>
            </a:r>
            <a:r>
              <a:rPr lang="en-US" b="0" dirty="0">
                <a:solidFill>
                  <a:srgbClr val="292985"/>
                </a:solidFill>
                <a:latin typeface="Calibri" panose="020F0502020204030204"/>
                <a:cs typeface="+mn-cs"/>
              </a:rPr>
              <a:t>. Clients then connect to those endpoints directly.</a:t>
            </a:r>
          </a:p>
        </p:txBody>
      </p:sp>
    </p:spTree>
    <p:custDataLst>
      <p:tags r:id="rId1"/>
    </p:custDataLst>
    <p:extLst>
      <p:ext uri="{BB962C8B-B14F-4D97-AF65-F5344CB8AC3E}">
        <p14:creationId xmlns:p14="http://schemas.microsoft.com/office/powerpoint/2010/main" val="28900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6" name="Picture 5">
            <a:extLst>
              <a:ext uri="{FF2B5EF4-FFF2-40B4-BE49-F238E27FC236}">
                <a16:creationId xmlns:a16="http://schemas.microsoft.com/office/drawing/2014/main" id="{7EBEABCE-D0DB-4157-B85C-7225C58AEEAF}"/>
              </a:ext>
            </a:extLst>
          </p:cNvPr>
          <p:cNvPicPr>
            <a:picLocks noChangeAspect="1"/>
          </p:cNvPicPr>
          <p:nvPr/>
        </p:nvPicPr>
        <p:blipFill>
          <a:blip r:embed="rId4"/>
          <a:stretch>
            <a:fillRect/>
          </a:stretch>
        </p:blipFill>
        <p:spPr>
          <a:xfrm>
            <a:off x="5335608" y="2816527"/>
            <a:ext cx="3808392" cy="1812623"/>
          </a:xfrm>
          <a:prstGeom prst="rect">
            <a:avLst/>
          </a:prstGeom>
        </p:spPr>
      </p:pic>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Basic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499" y="2144583"/>
            <a:ext cx="3810924" cy="3511006"/>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Public and Private Load Balancers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Hash-based distribution – 5-tuple Hash </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source IP, source port, destination IP, destination port, and Protocol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Port forwarding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Service monitoring</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Guest agent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custom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TCP custom probe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NAT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Support for multiple load-balanced IP addresses for virtual machines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150/250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 Backend pools with VMs on single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p:txBody>
      </p:sp>
    </p:spTree>
    <p:custDataLst>
      <p:tags r:id="rId1"/>
    </p:custDataLst>
    <p:extLst>
      <p:ext uri="{BB962C8B-B14F-4D97-AF65-F5344CB8AC3E}">
        <p14:creationId xmlns:p14="http://schemas.microsoft.com/office/powerpoint/2010/main" val="245052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30" y="2261328"/>
            <a:ext cx="3920652" cy="3211119"/>
          </a:xfrm>
          <a:prstGeom prst="rect">
            <a:avLst/>
          </a:prstGeom>
        </p:spPr>
        <p:txBody>
          <a:bodyPr vert="horz" lIns="68580" tIns="34290" rIns="68580" bIns="34290" rtlCol="0">
            <a:normAutofit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VM need not be deployed in a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Cross-Zone load balancing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Limited to region and not supported in peered networks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NIC or Subnet level NSG is mandatory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Migration from basic to standard SKU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High availability using HA ports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1250/1500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1000 Backend pools with VMs on single VNet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Need to signup for preview</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East US 2, Central US, North Europe, West Central US, West Europe, and Southeast Asia</a:t>
            </a: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p:txBody>
      </p:sp>
      <p:sp>
        <p:nvSpPr>
          <p:cNvPr id="7" name="Trapezoid 6">
            <a:extLst>
              <a:ext uri="{FF2B5EF4-FFF2-40B4-BE49-F238E27FC236}">
                <a16:creationId xmlns:a16="http://schemas.microsoft.com/office/drawing/2014/main" id="{E4261DE1-1AED-4AD9-A241-DFE660290BE1}"/>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5162548" y="2660465"/>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051c33091b9acf9625c0fe556fb06e8&quot;,&quot;LanguageCode&quot;:&quot;en-US&quot;,&quot;SlideGuids&quot;:[&quot;23d16631-4255-4d09-8ef6-efdaf57fb4cc&quot;,&quot;13144986-376a-4e3b-aeb6-04936bb2e912&quot;,&quot;b294660f-6486-4d81-a198-d81d50f0945a&quot;,&quot;1769baf3-4f26-4ab8-8a19-bc869ff67a2c&quot;,&quot;d47968dc-20f0-408a-b694-342a164c9a20&quot;,&quot;6521ac60-d0bf-4454-84e0-65f989dc4640&quot;,&quot;be5fc403-9a8b-4b03-ae77-5644e9bae488&quot;,&quot;df627964-8e67-404e-87ee-4263c6d46850&quot;,&quot;3fff8cc8-3264-48d4-bd89-db0753be4c54&quot;,&quot;c8220fcb-496b-4ab4-9592-2dd7a6c77afc&quot;,&quot;7dd77b39-e6e4-40e0-b5c3-da5e0343bb55&quot;,&quot;5ab6317b-4a42-471a-8103-ecd5cc097d6e&quot;,&quot;1bb363b9-aece-4d72-99d8-1ec0adc52329&quot;,&quot;d87542ff-ddd5-4436-8525-cba01b43c4ad&quot;,&quot;d0087531-e058-49db-bf0d-bb29d6b955b9&quot;,&quot;3f652124-ba06-48fb-92aa-f53899a924e9&quot;,&quot;4691597b-4adb-4a57-98ef-20b3cc3fe061&quot;,&quot;cb0a2a53-699e-4b35-b8b9-873a7dbd8f35&quot;,&quot;865cee79-333f-4ae5-a9bf-ba3380be61dd&quot;,&quot;51e469dc-ccc7-462b-9eb0-b6285304d271&quot;,&quot;9dc0988e-d9e5-44ce-965a-10320658bd27&quot;,&quot;86091ddb-5b07-4468-b569-1aa4923a415f&quot;,&quot;479166dd-3891-4d57-a9f2-fe7d9cfddd67&quot;,&quot;0792cc7f-67e6-4e26-81fb-e9813029d679&quot;,&quot;bf6b0a7a-c76b-4b7c-a6da-6288bfb2c5f6&quot;,&quot;544be8c6-2a26-465a-b4b1-6d5c03b26e43&quot;,&quot;fbece2e9-7336-404f-9189-54829fc22df6&quot;,&quot;9d32393f-6ca8-430b-8908-d2d0ebea2c3d&quot;,&quot;41fb8eb4-f4f5-4300-854d-c4b8ab1046f6&quot;,&quot;46d737ed-f4dd-4950-9530-68bd5145c8d8&quot;,&quot;24b3d920-7e56-4e59-abb6-2da26f7bdbe3&quot;,&quot;ad34dc38-a19e-45ec-b2f9-90767895bfd5&quot;,&quot;15afcd41-3c50-45e5-ad6b-981af7833200&quot;,&quot;4a48ae94-b58d-4c80-a0e6-dd3f08501c29&quot;,&quot;85c845f7-b137-4b01-a6df-48d1c19fdeec&quot;,&quot;5ded6a8a-894b-4506-84ce-feb69ffe3594&quot;],&quot;TimeStamp&quot;:&quot;2018-04-12T08:44:20.3072428-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0087531-e058-49db-bf0d-bb29d6b955b9&quot;,&quot;TimeStamp&quot;:&quot;2018-04-12T08:44:20.3052413-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f652124-ba06-48fb-92aa-f53899a924e9&quot;,&quot;TimeStamp&quot;:&quot;2018-04-12T08:44:20.3052413-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0a2a53-699e-4b35-b8b9-873a7dbd8f35&quot;,&quot;TimeStamp&quot;:&quot;2018-04-12T08:44:20.3052413-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e469dc-ccc7-462b-9eb0-b6285304d271&quot;,&quot;TimeStamp&quot;:&quot;2018-04-12T08:44:20.3052413-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c0988e-d9e5-44ce-965a-10320658bd27&quot;,&quot;TimeStamp&quot;:&quot;2018-04-12T08:44:20.3052413-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091ddb-5b07-4468-b569-1aa4923a415f&quot;,&quot;TimeStamp&quot;:&quot;2018-04-12T08:44:20.3052413-05: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9166dd-3891-4d57-a9f2-fe7d9cfddd67&quot;,&quot;TimeStamp&quot;:&quot;2018-04-12T08:44:20.3052413-05: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92cc7f-67e6-4e26-81fb-e9813029d679&quot;,&quot;TimeStamp&quot;:&quot;2018-04-12T08:44:20.305241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4be8c6-2a26-465a-b4b1-6d5c03b26e43&quot;,&quot;TimeStamp&quot;:&quot;2018-04-12T08:44:20.3052413-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ece2e9-7336-404f-9189-54829fc22df6&quot;,&quot;TimeStamp&quot;:&quot;2018-04-12T08:44:20.3062427-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2393f-6ca8-430b-8908-d2d0ebea2c3d&quot;,&quot;TimeStamp&quot;:&quot;2018-04-12T08:44:20.3062427-05: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d737ed-f4dd-4950-9530-68bd5145c8d8&quot;,&quot;TimeStamp&quot;:&quot;2018-04-12T08:44:20.3062427-05: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4b3d920-7e56-4e59-abb6-2da26f7bdbe3&quot;,&quot;TimeStamp&quot;:&quot;2018-04-12T08:44:20.3062427-05: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afcd41-3c50-45e5-ad6b-981af7833200&quot;,&quot;TimeStamp&quot;:&quot;2018-04-12T08:44:20.3062427-05: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48ae94-b58d-4c80-a0e6-dd3f08501c29&quot;,&quot;TimeStamp&quot;:&quot;2018-04-12T08:44:20.3062427-05: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c845f7-b137-4b01-a6df-48d1c19fdeec&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144986-376a-4e3b-aeb6-04936bb2e912&quot;,&quot;TimeStamp&quot;:&quot;2018-04-12T08:44:20.3032218-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94660f-6486-4d81-a198-d81d50f0945a&quot;,&quot;TimeStamp&quot;:&quot;2018-04-12T08:44:20.3032218-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7968dc-20f0-408a-b694-342a164c9a20&quot;,&quot;TimeStamp&quot;:&quot;2018-04-12T08:44:20.3032218-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e5fc403-9a8b-4b03-ae77-5644e9bae488&quot;,&quot;TimeStamp&quot;:&quot;2018-04-12T08:44:20.3042199-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d77b39-e6e4-40e0-b5c3-da5e0343bb55&quot;,&quot;TimeStamp&quot;:&quot;2018-04-12T08:44:20.3042199-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5ab6317b-4a42-471a-8103-ecd5cc097d6e&quot;,&quot;TimeStamp&quot;:&quot;2018-04-12T08:44:20.304219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b363b9-aece-4d72-99d8-1ec0adc52329&quot;,&quot;TimeStamp&quot;:&quot;2018-04-12T08:44:20.3042199-05:00&qu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2837</Words>
  <Application>Microsoft Office PowerPoint</Application>
  <PresentationFormat>Presentación en pantalla (4:3)</PresentationFormat>
  <Paragraphs>672</Paragraphs>
  <Slides>28</Slides>
  <Notes>28</Notes>
  <HiddenSlides>3</HiddenSlides>
  <MMClips>0</MMClips>
  <ScaleCrop>false</ScaleCrop>
  <HeadingPairs>
    <vt:vector size="6" baseType="variant">
      <vt:variant>
        <vt:lpstr>Fuentes usadas</vt:lpstr>
      </vt:variant>
      <vt:variant>
        <vt:i4>15</vt:i4>
      </vt:variant>
      <vt:variant>
        <vt:lpstr>Tema</vt:lpstr>
      </vt:variant>
      <vt:variant>
        <vt:i4>4</vt:i4>
      </vt:variant>
      <vt:variant>
        <vt:lpstr>Títulos de diapositiva</vt:lpstr>
      </vt:variant>
      <vt:variant>
        <vt:i4>28</vt:i4>
      </vt:variant>
    </vt:vector>
  </HeadingPairs>
  <TitlesOfParts>
    <vt:vector size="47" baseType="lpstr">
      <vt:lpstr>MS PGothic</vt:lpstr>
      <vt:lpstr>segoe-ui_semibold</vt:lpstr>
      <vt:lpstr>Verdana</vt:lpstr>
      <vt:lpstr>Segoe UI Semibold</vt:lpstr>
      <vt:lpstr>Calibri</vt:lpstr>
      <vt:lpstr>inherit</vt:lpstr>
      <vt:lpstr>Consolas</vt:lpstr>
      <vt:lpstr>Courier New</vt:lpstr>
      <vt:lpstr>Wingdings</vt:lpstr>
      <vt:lpstr>Segoe UI Light</vt:lpstr>
      <vt:lpstr>Calibri Light</vt:lpstr>
      <vt:lpstr>Segoe UI</vt:lpstr>
      <vt:lpstr>Segoe UI Semilight</vt:lpstr>
      <vt:lpstr>Arial</vt:lpstr>
      <vt:lpstr>segoe-ui_bold</vt:lpstr>
      <vt:lpstr>NG_MOC_Core_ModuleNew2</vt:lpstr>
      <vt:lpstr>Office Theme</vt:lpstr>
      <vt:lpstr>2_5-30660_TR21_BO_CT_Template</vt:lpstr>
      <vt:lpstr>5-50002_Ignite_Breakout_Template</vt:lpstr>
      <vt:lpstr>Design Network Implementation</vt:lpstr>
      <vt:lpstr>70-535 Exam Network Objectives (15% - 20%)</vt:lpstr>
      <vt:lpstr>Presentación de PowerPoint</vt:lpstr>
      <vt:lpstr>Azure Virtual Network Overview</vt:lpstr>
      <vt:lpstr>Presentación de PowerPoint</vt:lpstr>
      <vt:lpstr>Azure Virtual Network Peering</vt:lpstr>
      <vt:lpstr>Azure Network Services Overview</vt:lpstr>
      <vt:lpstr>Basic Load Balancer</vt:lpstr>
      <vt:lpstr>Standard Load Balancer</vt:lpstr>
      <vt:lpstr>Application Gateway + WAF</vt:lpstr>
      <vt:lpstr>Traffic Manager</vt:lpstr>
      <vt:lpstr>Traffic Manager</vt:lpstr>
      <vt:lpstr>Azure DNS</vt:lpstr>
      <vt:lpstr>Connectivity Options and Hybrid Offerings</vt:lpstr>
      <vt:lpstr>Virtual Private Network</vt:lpstr>
      <vt:lpstr>Express Route</vt:lpstr>
      <vt:lpstr>Express Route Connectivity Models</vt:lpstr>
      <vt:lpstr>Express Route: Routing Domains (Peerings)</vt:lpstr>
      <vt:lpstr>Express Route Standard vs Premium Add-on</vt:lpstr>
      <vt:lpstr>Express Route and Site-to-Site Co-Exist</vt:lpstr>
      <vt:lpstr>Integrating Web App with Virtual Network</vt:lpstr>
      <vt:lpstr>Presentación de PowerPoint</vt:lpstr>
      <vt:lpstr>Network Security Groups</vt:lpstr>
      <vt:lpstr>Application Security Groups</vt:lpstr>
      <vt:lpstr>Route Tables</vt:lpstr>
      <vt:lpstr>Azure DDOS Protection</vt:lpstr>
      <vt:lpstr>Design Connectivity for Hybrid 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2018-06-14T17:17:17Z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2018-06-06T02:17:37.5170110Z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